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2">
  <p:sldMasterIdLst>
    <p:sldMasterId id="2147483648" r:id="rId4"/>
    <p:sldMasterId id="2147483658" r:id="rId5"/>
  </p:sldMasterIdLst>
  <p:notesMasterIdLst>
    <p:notesMasterId r:id="rId33"/>
  </p:notesMasterIdLst>
  <p:handoutMasterIdLst>
    <p:handoutMasterId r:id="rId34"/>
  </p:handoutMasterIdLst>
  <p:sldIdLst>
    <p:sldId id="265" r:id="rId6"/>
    <p:sldId id="312" r:id="rId7"/>
    <p:sldId id="276" r:id="rId8"/>
    <p:sldId id="319" r:id="rId9"/>
    <p:sldId id="322" r:id="rId10"/>
    <p:sldId id="314" r:id="rId11"/>
    <p:sldId id="333" r:id="rId12"/>
    <p:sldId id="356" r:id="rId13"/>
    <p:sldId id="330" r:id="rId14"/>
    <p:sldId id="347" r:id="rId15"/>
    <p:sldId id="368" r:id="rId16"/>
    <p:sldId id="382" r:id="rId17"/>
    <p:sldId id="257" r:id="rId18"/>
    <p:sldId id="362" r:id="rId19"/>
    <p:sldId id="258" r:id="rId20"/>
    <p:sldId id="363" r:id="rId21"/>
    <p:sldId id="305" r:id="rId22"/>
    <p:sldId id="269" r:id="rId23"/>
    <p:sldId id="384" r:id="rId24"/>
    <p:sldId id="364" r:id="rId25"/>
    <p:sldId id="318" r:id="rId26"/>
    <p:sldId id="383" r:id="rId27"/>
    <p:sldId id="370" r:id="rId28"/>
    <p:sldId id="256" r:id="rId29"/>
    <p:sldId id="372" r:id="rId30"/>
    <p:sldId id="371" r:id="rId31"/>
    <p:sldId id="349" r:id="rId3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A88EA49-54B3-42DB-8975-ADD2B0989A7C}">
          <p14:sldIdLst>
            <p14:sldId id="265"/>
            <p14:sldId id="312"/>
            <p14:sldId id="276"/>
            <p14:sldId id="319"/>
            <p14:sldId id="322"/>
            <p14:sldId id="314"/>
            <p14:sldId id="333"/>
            <p14:sldId id="356"/>
            <p14:sldId id="330"/>
            <p14:sldId id="347"/>
            <p14:sldId id="368"/>
            <p14:sldId id="382"/>
            <p14:sldId id="257"/>
            <p14:sldId id="362"/>
            <p14:sldId id="258"/>
            <p14:sldId id="363"/>
            <p14:sldId id="305"/>
            <p14:sldId id="269"/>
            <p14:sldId id="384"/>
            <p14:sldId id="364"/>
            <p14:sldId id="318"/>
            <p14:sldId id="383"/>
            <p14:sldId id="370"/>
            <p14:sldId id="256"/>
            <p14:sldId id="372"/>
            <p14:sldId id="371"/>
            <p14:sldId id="349"/>
          </p14:sldIdLst>
        </p14:section>
      </p14:sectionLst>
    </p:ext>
    <p:ext uri="{EFAFB233-063F-42B5-8137-9DF3F51BA10A}">
      <p15:sldGuideLst xmlns:p15="http://schemas.microsoft.com/office/powerpoint/2012/main">
        <p15:guide id="1" orient="horz" pos="2376" userDrawn="1">
          <p15:clr>
            <a:srgbClr val="A4A3A4"/>
          </p15:clr>
        </p15:guide>
        <p15:guide id="2" pos="4080" userDrawn="1">
          <p15:clr>
            <a:srgbClr val="A4A3A4"/>
          </p15:clr>
        </p15:guide>
        <p15:guide id="3" pos="912" userDrawn="1">
          <p15:clr>
            <a:srgbClr val="A4A3A4"/>
          </p15:clr>
        </p15:guide>
        <p15:guide id="4" orient="horz" pos="124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urtney Thompson" initials="CT" lastIdx="38" clrIdx="0"/>
  <p:cmAuthor id="2" name="Anna Tustison" initials="AT" lastIdx="3" clrIdx="1">
    <p:extLst>
      <p:ext uri="{19B8F6BF-5375-455C-9EA6-DF929625EA0E}">
        <p15:presenceInfo xmlns:p15="http://schemas.microsoft.com/office/powerpoint/2012/main" userId="S-1-5-21-1005520692-794720927-1232828436-5722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48D"/>
    <a:srgbClr val="089E9A"/>
    <a:srgbClr val="165487"/>
    <a:srgbClr val="005595"/>
    <a:srgbClr val="255497"/>
    <a:srgbClr val="313132"/>
    <a:srgbClr val="8BC53F"/>
    <a:srgbClr val="26BEC9"/>
    <a:srgbClr val="275AA2"/>
    <a:srgbClr val="1840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84707" autoAdjust="0"/>
  </p:normalViewPr>
  <p:slideViewPr>
    <p:cSldViewPr snapToGrid="0" snapToObjects="1">
      <p:cViewPr varScale="1">
        <p:scale>
          <a:sx n="53" d="100"/>
          <a:sy n="53" d="100"/>
        </p:scale>
        <p:origin x="1600" y="52"/>
      </p:cViewPr>
      <p:guideLst>
        <p:guide orient="horz" pos="2376"/>
        <p:guide pos="4080"/>
        <p:guide pos="912"/>
        <p:guide orient="horz" pos="1248"/>
      </p:guideLst>
    </p:cSldViewPr>
  </p:slideViewPr>
  <p:outlineViewPr>
    <p:cViewPr>
      <p:scale>
        <a:sx n="33" d="100"/>
        <a:sy n="33" d="100"/>
      </p:scale>
      <p:origin x="0" y="-412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p:scale>
          <a:sx n="140" d="100"/>
          <a:sy n="140" d="100"/>
        </p:scale>
        <p:origin x="1216" y="-16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0958DD0B-9649-4F9F-B2C7-F56CF4F69FFC}" type="datetimeFigureOut">
              <a:rPr lang="en-US" smtClean="0"/>
              <a:t>4/2/2026</a:t>
            </a:fld>
            <a:endParaRPr lang="en-US" dirty="0"/>
          </a:p>
        </p:txBody>
      </p:sp>
      <p:sp>
        <p:nvSpPr>
          <p:cNvPr id="4" name="Footer Placeholder 3"/>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dirty="0"/>
          </a:p>
        </p:txBody>
      </p:sp>
      <p:sp>
        <p:nvSpPr>
          <p:cNvPr id="5" name="Slide Number Placeholder 4"/>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6B6BFC-F131-4482-8548-C661541ECA9C}" type="slidenum">
              <a:rPr lang="en-US" smtClean="0"/>
              <a:t>‹#›</a:t>
            </a:fld>
            <a:endParaRPr lang="en-US" dirty="0"/>
          </a:p>
        </p:txBody>
      </p:sp>
    </p:spTree>
    <p:extLst>
      <p:ext uri="{BB962C8B-B14F-4D97-AF65-F5344CB8AC3E}">
        <p14:creationId xmlns:p14="http://schemas.microsoft.com/office/powerpoint/2010/main" val="1082747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3150553-D05D-4245-8662-9A7BBE683CFA}" type="datetimeFigureOut">
              <a:rPr lang="en-US" smtClean="0"/>
              <a:t>4/2/2026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3E3753F-97BE-F349-93F2-313751C7F8AE}" type="slidenum">
              <a:rPr lang="en-US" smtClean="0"/>
              <a:t>‹#›</a:t>
            </a:fld>
            <a:endParaRPr lang="en-US" dirty="0"/>
          </a:p>
        </p:txBody>
      </p:sp>
    </p:spTree>
    <p:extLst>
      <p:ext uri="{BB962C8B-B14F-4D97-AF65-F5344CB8AC3E}">
        <p14:creationId xmlns:p14="http://schemas.microsoft.com/office/powerpoint/2010/main" val="401999928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6794" y="4435754"/>
            <a:ext cx="6771641" cy="4320540"/>
          </a:xfrm>
        </p:spPr>
        <p:txBody>
          <a:bodyPr/>
          <a:lstStyle/>
          <a:p>
            <a:r>
              <a:rPr lang="en-US" b="1" u="sng" dirty="0"/>
              <a:t>NOTES ABOUT THIS PRESENTATION</a:t>
            </a:r>
            <a:endParaRPr lang="en-US" dirty="0"/>
          </a:p>
          <a:p>
            <a:pPr lvl="0"/>
            <a:r>
              <a:rPr lang="en-US" dirty="0"/>
              <a:t>So that you can guide the pace of your class, all slides must be clicked to advance. There is some animation within slides to keep your audience engaged. Some slides build on click so that you have time to make points as you go. Please familiarize yourself with click points. </a:t>
            </a:r>
          </a:p>
          <a:p>
            <a:pPr lvl="0"/>
            <a:endParaRPr lang="en-US" dirty="0"/>
          </a:p>
          <a:p>
            <a:pPr lvl="0"/>
            <a:r>
              <a:rPr lang="en-US" dirty="0"/>
              <a:t>Talking points are included in the notes section to help you guide the content of your class.</a:t>
            </a:r>
          </a:p>
          <a:p>
            <a:pPr lvl="0"/>
            <a:endParaRPr lang="en-US" dirty="0"/>
          </a:p>
          <a:p>
            <a:pPr lvl="0"/>
            <a:r>
              <a:rPr lang="en-US" dirty="0"/>
              <a:t>All content in the notes should be covered, but please feel free to personalize introductions and transitions so that the language feels natural to you.</a:t>
            </a:r>
          </a:p>
          <a:p>
            <a:pPr lvl="0"/>
            <a:endParaRPr lang="en-US" dirty="0"/>
          </a:p>
          <a:p>
            <a:pPr lvl="0"/>
            <a:r>
              <a:rPr lang="en-US" dirty="0"/>
              <a:t>Videos are included in the presentation to help bring the content to life. Please click to play. </a:t>
            </a:r>
          </a:p>
          <a:p>
            <a:pPr lvl="0"/>
            <a:endParaRPr lang="en-US" dirty="0"/>
          </a:p>
          <a:p>
            <a:pPr lvl="0"/>
            <a:r>
              <a:rPr lang="en-US" dirty="0"/>
              <a:t>At the end of each section, there is a Q&amp;A slide. First, open the class up to questions. If no one responds, click through</a:t>
            </a:r>
            <a:r>
              <a:rPr lang="en-US" baseline="0" dirty="0"/>
              <a:t> to</a:t>
            </a:r>
            <a:r>
              <a:rPr lang="en-US" dirty="0"/>
              <a:t> prepared questions and answers. You can cover all of the questions or some if you’re short on time.</a:t>
            </a:r>
          </a:p>
          <a:p>
            <a:br>
              <a:rPr lang="en-US" dirty="0"/>
            </a:br>
            <a:r>
              <a:rPr lang="en-US" dirty="0"/>
              <a:t>There is an appendix section that contains in-depth information on ESRD treatment options and types of access. Please use these slides to help answer any questions or cover more details as appropriate. </a:t>
            </a:r>
          </a:p>
          <a:p>
            <a:pPr lvl="0"/>
            <a:r>
              <a:rPr lang="en-US" dirty="0"/>
              <a:t> </a:t>
            </a:r>
          </a:p>
          <a:p>
            <a:r>
              <a:rPr lang="en-US" dirty="0"/>
              <a:t>The</a:t>
            </a:r>
            <a:r>
              <a:rPr lang="en-US" baseline="0" dirty="0"/>
              <a:t> accompanying KidneyCare:365 handout may be distributed at the beginning of the class, as indicated in the intro section. Before your class, please insert your business card in the slits on the back page, so participants leave with your contact information.</a:t>
            </a:r>
          </a:p>
          <a:p>
            <a:endParaRPr lang="en-US" baseline="0" dirty="0"/>
          </a:p>
          <a:p>
            <a:r>
              <a:rPr lang="en-US" baseline="0" dirty="0"/>
              <a:t>Before class starts, provide a sign-up sheet to capture email addresses </a:t>
            </a:r>
            <a:r>
              <a:rPr lang="en-US" dirty="0"/>
              <a:t>so participants can receive </a:t>
            </a:r>
            <a:r>
              <a:rPr lang="en-US" baseline="0" dirty="0"/>
              <a:t>more CKD info, tips for managing health and kidney-friendly recipes.</a:t>
            </a:r>
            <a:endParaRPr lang="en-US" dirty="0"/>
          </a:p>
          <a:p>
            <a:endParaRPr lang="en-US" dirty="0"/>
          </a:p>
        </p:txBody>
      </p:sp>
      <p:sp>
        <p:nvSpPr>
          <p:cNvPr id="4" name="Slide Number Placeholder 3"/>
          <p:cNvSpPr>
            <a:spLocks noGrp="1"/>
          </p:cNvSpPr>
          <p:nvPr>
            <p:ph type="sldNum" sz="quarter" idx="10"/>
          </p:nvPr>
        </p:nvSpPr>
        <p:spPr/>
        <p:txBody>
          <a:bodyPr/>
          <a:lstStyle/>
          <a:p>
            <a:fld id="{F3E3753F-97BE-F349-93F2-313751C7F8AE}" type="slidenum">
              <a:rPr lang="en-US" smtClean="0"/>
              <a:t>1</a:t>
            </a:fld>
            <a:endParaRPr lang="en-US" dirty="0"/>
          </a:p>
        </p:txBody>
      </p:sp>
    </p:spTree>
    <p:extLst>
      <p:ext uri="{BB962C8B-B14F-4D97-AF65-F5344CB8AC3E}">
        <p14:creationId xmlns:p14="http://schemas.microsoft.com/office/powerpoint/2010/main" val="2625249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7664" y="4560570"/>
            <a:ext cx="6343712" cy="4320540"/>
          </a:xfrm>
        </p:spPr>
        <p:txBody>
          <a:bodyPr/>
          <a:lstStyle/>
          <a:p>
            <a:r>
              <a:rPr lang="en-US" b="1" dirty="0"/>
              <a:t>At stage 5, or end stage renal disease, you may choose to go on dialysis, plan for a transplant or opt for supportive care. </a:t>
            </a:r>
          </a:p>
          <a:p>
            <a:pPr lvl="0"/>
            <a:endParaRPr lang="en-US" dirty="0"/>
          </a:p>
          <a:p>
            <a:pPr lvl="0"/>
            <a:r>
              <a:rPr lang="en-US" b="1" dirty="0"/>
              <a:t>Dialysis can be performed in the comfort of your own home or</a:t>
            </a:r>
            <a:r>
              <a:rPr lang="en-US" b="1" baseline="0" dirty="0"/>
              <a:t> </a:t>
            </a:r>
            <a:r>
              <a:rPr lang="en-US" b="1" dirty="0"/>
              <a:t>in a center. Options include:</a:t>
            </a:r>
            <a:endParaRPr lang="en-US" dirty="0"/>
          </a:p>
          <a:p>
            <a:pPr lvl="1"/>
            <a:endParaRPr lang="en-US" strike="sngStrike" dirty="0"/>
          </a:p>
          <a:p>
            <a:pPr lvl="1">
              <a:defRPr/>
            </a:pPr>
            <a:r>
              <a:rPr lang="en-US" b="1" dirty="0"/>
              <a:t>At-home peritoneal dialysis, also known as PD—</a:t>
            </a:r>
            <a:r>
              <a:rPr lang="en-US" dirty="0"/>
              <a:t>which filters your blood naturally using many tiny blood vessels in the lining of your abdomen and can be performed by yourself in the</a:t>
            </a:r>
            <a:r>
              <a:rPr lang="en-US" baseline="0" dirty="0"/>
              <a:t> </a:t>
            </a:r>
            <a:r>
              <a:rPr lang="en-US" dirty="0"/>
              <a:t>comfort of your home—even while you sleep.</a:t>
            </a:r>
          </a:p>
          <a:p>
            <a:pPr lvl="1">
              <a:defRPr/>
            </a:pPr>
            <a:endParaRPr lang="en-US" dirty="0"/>
          </a:p>
          <a:p>
            <a:pPr lvl="1"/>
            <a:r>
              <a:rPr lang="en-US" b="1" dirty="0"/>
              <a:t>Hemodialysis—</a:t>
            </a:r>
            <a:r>
              <a:rPr lang="en-US" dirty="0"/>
              <a:t>which filters</a:t>
            </a:r>
            <a:r>
              <a:rPr lang="en-US" baseline="0" dirty="0"/>
              <a:t> your blood through a dialyzer and can be done either </a:t>
            </a:r>
          </a:p>
          <a:p>
            <a:pPr lvl="1"/>
            <a:endParaRPr lang="en-US" baseline="0" dirty="0"/>
          </a:p>
          <a:p>
            <a:pPr lvl="1"/>
            <a:r>
              <a:rPr lang="en-US" dirty="0"/>
              <a:t>	</a:t>
            </a:r>
            <a:r>
              <a:rPr lang="en-US" b="1" baseline="0" dirty="0"/>
              <a:t>At home, </a:t>
            </a:r>
            <a:r>
              <a:rPr lang="en-US" dirty="0"/>
              <a:t>with or without a care partner, depending on your therapy choice,</a:t>
            </a:r>
          </a:p>
          <a:p>
            <a:pPr lvl="1"/>
            <a:r>
              <a:rPr lang="en-US" b="1" dirty="0"/>
              <a:t> 	</a:t>
            </a:r>
            <a:r>
              <a:rPr lang="en-US" b="0" dirty="0"/>
              <a:t>or, </a:t>
            </a:r>
          </a:p>
          <a:p>
            <a:pPr lvl="1"/>
            <a:r>
              <a:rPr lang="en-US" dirty="0"/>
              <a:t>	</a:t>
            </a:r>
            <a:r>
              <a:rPr lang="en-US" b="1" dirty="0"/>
              <a:t>In</a:t>
            </a:r>
            <a:r>
              <a:rPr lang="en-US" b="1" baseline="0" dirty="0"/>
              <a:t> </a:t>
            </a:r>
            <a:r>
              <a:rPr lang="en-US" b="1" dirty="0"/>
              <a:t>center,</a:t>
            </a:r>
            <a:r>
              <a:rPr lang="en-US" b="0" baseline="0" dirty="0"/>
              <a:t> </a:t>
            </a:r>
            <a:r>
              <a:rPr lang="en-US" dirty="0"/>
              <a:t>so you can be around other people on dialysis.</a:t>
            </a:r>
          </a:p>
          <a:p>
            <a:pPr lvl="1"/>
            <a:endParaRPr lang="en-US" dirty="0"/>
          </a:p>
          <a:p>
            <a:r>
              <a:rPr lang="en-US" b="1" dirty="0"/>
              <a:t>Kidney transplant—</a:t>
            </a:r>
            <a:r>
              <a:rPr lang="en-US" b="0" dirty="0"/>
              <a:t>is considered the closest to natural kidney function when successful, though not everyone is a candidate and this option takes time.</a:t>
            </a:r>
          </a:p>
          <a:p>
            <a:pPr lvl="0"/>
            <a:endParaRPr lang="en-US" b="1" dirty="0"/>
          </a:p>
          <a:p>
            <a:r>
              <a:rPr lang="en-US" b="1" dirty="0"/>
              <a:t>Supportive care—</a:t>
            </a:r>
            <a:r>
              <a:rPr lang="en-US" b="0" dirty="0"/>
              <a:t>which means being treated to manage discomfort as nature takes its course instead of treating to prolong life.  </a:t>
            </a:r>
          </a:p>
        </p:txBody>
      </p:sp>
      <p:sp>
        <p:nvSpPr>
          <p:cNvPr id="4" name="Slide Number Placeholder 3"/>
          <p:cNvSpPr>
            <a:spLocks noGrp="1"/>
          </p:cNvSpPr>
          <p:nvPr>
            <p:ph type="sldNum" sz="quarter" idx="10"/>
          </p:nvPr>
        </p:nvSpPr>
        <p:spPr/>
        <p:txBody>
          <a:bodyPr/>
          <a:lstStyle/>
          <a:p>
            <a:fld id="{F3E3753F-97BE-F349-93F2-313751C7F8AE}" type="slidenum">
              <a:rPr lang="en-US" smtClean="0"/>
              <a:t>10</a:t>
            </a:fld>
            <a:endParaRPr lang="en-US" dirty="0"/>
          </a:p>
        </p:txBody>
      </p:sp>
    </p:spTree>
    <p:extLst>
      <p:ext uri="{BB962C8B-B14F-4D97-AF65-F5344CB8AC3E}">
        <p14:creationId xmlns:p14="http://schemas.microsoft.com/office/powerpoint/2010/main" val="3011756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67969" y="4677658"/>
            <a:ext cx="5355135" cy="4320540"/>
          </a:xfrm>
        </p:spPr>
        <p:txBody>
          <a:bodyPr/>
          <a:lstStyle/>
          <a:p>
            <a:r>
              <a:rPr lang="en-US" b="1" dirty="0"/>
              <a:t>In-center</a:t>
            </a:r>
            <a:r>
              <a:rPr lang="en-US" b="1" baseline="0" dirty="0"/>
              <a:t> hemodialysis is very similar to at-home hemodialysis, only your treatment is performed and/or monitored by a team of trained nurses and technicians in a dialysis center.</a:t>
            </a:r>
          </a:p>
          <a:p>
            <a:endParaRPr lang="en-US" b="1"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none" strike="noStrike" kern="1200" baseline="0" dirty="0">
                <a:solidFill>
                  <a:schemeClr val="tx1"/>
                </a:solidFill>
                <a:latin typeface="+mn-lt"/>
                <a:ea typeface="+mn-ea"/>
                <a:cs typeface="+mn-cs"/>
              </a:rPr>
              <a:t>You are connected to an artificial kidney (dialyzer) </a:t>
            </a:r>
            <a:r>
              <a:rPr lang="en-US" b="1" baseline="0" dirty="0"/>
              <a:t>via your access site and then your blood is filtered through the dialyzer and returned to your body.</a:t>
            </a:r>
            <a:endParaRPr lang="en-US" b="1" dirty="0"/>
          </a:p>
          <a:p>
            <a:endParaRPr lang="en-US" dirty="0"/>
          </a:p>
          <a:p>
            <a:pPr lvl="0"/>
            <a:r>
              <a:rPr lang="en-US" b="1" dirty="0"/>
              <a:t>A</a:t>
            </a:r>
            <a:r>
              <a:rPr lang="en-US" b="1" baseline="0" dirty="0"/>
              <a:t> </a:t>
            </a:r>
            <a:r>
              <a:rPr lang="en-US" b="1" dirty="0"/>
              <a:t>typical treatment schedule</a:t>
            </a:r>
            <a:r>
              <a:rPr lang="en-US" b="1" baseline="0" dirty="0"/>
              <a:t> is 3 times a week for 3 to 5 hours per session but your nephrologist will prescribe the exact amount of dialysis you need. </a:t>
            </a:r>
            <a:r>
              <a:rPr lang="en-US" b="0" baseline="0" dirty="0"/>
              <a:t> Some centers also offer nighttime or nocturnal dialysis, which is usually 3 nights a week for about 8 hours per session.</a:t>
            </a:r>
            <a:endParaRPr lang="en-US" b="0" dirty="0"/>
          </a:p>
          <a:p>
            <a:r>
              <a:rPr lang="en-US" dirty="0"/>
              <a:t> </a:t>
            </a:r>
          </a:p>
          <a:p>
            <a:r>
              <a:rPr lang="en-US" b="1" dirty="0"/>
              <a:t>In-center</a:t>
            </a:r>
            <a:r>
              <a:rPr lang="en-US" b="1" baseline="0" dirty="0"/>
              <a:t> hemodialysis might be right for you if you prefer your treatment to be performed and/or monitored by a professional care team, or if you like having all of your labs, checkups and appointments done in the same location. </a:t>
            </a:r>
            <a:r>
              <a:rPr lang="en-US" baseline="0" dirty="0"/>
              <a:t>You might also choose this option if you want to connect socially with other people who are on dialysis.</a:t>
            </a:r>
          </a:p>
          <a:p>
            <a:endParaRPr lang="en-US" dirty="0"/>
          </a:p>
          <a:p>
            <a:r>
              <a:rPr lang="en-US" b="1" dirty="0"/>
              <a:t>Something else to consider with in-center</a:t>
            </a:r>
            <a:r>
              <a:rPr lang="en-US" b="1" baseline="0" dirty="0"/>
              <a:t> treatment is the commitment needed to stay on schedule with treatment. </a:t>
            </a:r>
            <a:r>
              <a:rPr lang="en-US" baseline="0" dirty="0"/>
              <a:t>With this option, you’ll need to plan for travel time to and from the center in addition to your actual treatment time. </a:t>
            </a:r>
            <a:endParaRPr lang="en-US" dirty="0"/>
          </a:p>
        </p:txBody>
      </p:sp>
      <p:sp>
        <p:nvSpPr>
          <p:cNvPr id="4" name="Slide Number Placeholder 3"/>
          <p:cNvSpPr>
            <a:spLocks noGrp="1"/>
          </p:cNvSpPr>
          <p:nvPr>
            <p:ph type="sldNum" sz="quarter" idx="10"/>
          </p:nvPr>
        </p:nvSpPr>
        <p:spPr/>
        <p:txBody>
          <a:bodyPr/>
          <a:lstStyle/>
          <a:p>
            <a:fld id="{F3E3753F-97BE-F349-93F2-313751C7F8AE}" type="slidenum">
              <a:rPr lang="en-US" smtClean="0"/>
              <a:t>11</a:t>
            </a:fld>
            <a:endParaRPr lang="en-US" dirty="0"/>
          </a:p>
        </p:txBody>
      </p:sp>
    </p:spTree>
    <p:extLst>
      <p:ext uri="{BB962C8B-B14F-4D97-AF65-F5344CB8AC3E}">
        <p14:creationId xmlns:p14="http://schemas.microsoft.com/office/powerpoint/2010/main" val="15785473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6357" y="4677658"/>
            <a:ext cx="6062487" cy="4320540"/>
          </a:xfrm>
        </p:spPr>
        <p:txBody>
          <a:bodyPr/>
          <a:lstStyle/>
          <a:p>
            <a:pPr>
              <a:spcAft>
                <a:spcPts val="634"/>
              </a:spcAft>
            </a:pPr>
            <a:r>
              <a:rPr lang="en-US" b="1" dirty="0"/>
              <a:t>If</a:t>
            </a:r>
            <a:r>
              <a:rPr lang="en-US" b="1" baseline="0" dirty="0"/>
              <a:t> you choose at-home or in-center hemodialysis, it’s important to learn all you can about the various access types and discuss them with your doctor. </a:t>
            </a:r>
          </a:p>
          <a:p>
            <a:pPr>
              <a:spcAft>
                <a:spcPts val="634"/>
              </a:spcAft>
            </a:pPr>
            <a:endParaRPr lang="en-US" b="1" dirty="0"/>
          </a:p>
          <a:p>
            <a:pPr>
              <a:spcAft>
                <a:spcPts val="634"/>
              </a:spcAft>
            </a:pPr>
            <a:r>
              <a:rPr lang="en-US" b="1" dirty="0"/>
              <a:t>There are 3</a:t>
            </a:r>
            <a:r>
              <a:rPr lang="en-US" b="1" baseline="0" dirty="0"/>
              <a:t> types of access used for hemodialysis—fistula, graft and hemodialysis catheter.</a:t>
            </a:r>
          </a:p>
          <a:p>
            <a:pPr>
              <a:spcAft>
                <a:spcPts val="634"/>
              </a:spcAft>
            </a:pPr>
            <a:endParaRPr lang="en-US" b="0" baseline="0" dirty="0"/>
          </a:p>
          <a:p>
            <a:pPr>
              <a:spcAft>
                <a:spcPts val="634"/>
              </a:spcAft>
            </a:pPr>
            <a:r>
              <a:rPr lang="en-US" b="1" baseline="0" dirty="0"/>
              <a:t>A fistula is the preferred choice of access.  </a:t>
            </a:r>
          </a:p>
          <a:p>
            <a:pPr marL="181240" indent="-181240">
              <a:spcAft>
                <a:spcPts val="634"/>
              </a:spcAft>
              <a:buFont typeface="Arial" panose="020B0604020202020204" pitchFamily="34" charset="0"/>
              <a:buChar char="•"/>
            </a:pPr>
            <a:r>
              <a:rPr lang="en-US" b="0" baseline="0" dirty="0"/>
              <a:t>A fistula is formed by the joining of a vein and an artery in your arm. Because a fistula uses existing blood vessels, it’s considered the most natural option. </a:t>
            </a:r>
          </a:p>
          <a:p>
            <a:pPr marL="181240" indent="-181240">
              <a:spcAft>
                <a:spcPts val="634"/>
              </a:spcAft>
              <a:buFont typeface="Arial" panose="020B0604020202020204" pitchFamily="34" charset="0"/>
              <a:buChar char="•"/>
            </a:pPr>
            <a:r>
              <a:rPr lang="en-US" b="0" baseline="0" dirty="0"/>
              <a:t>A fistula is also considered the very best choice for hemodialysis because it allows for optimal blood flow during treatment and has the lowest chance of infection.  </a:t>
            </a:r>
          </a:p>
          <a:p>
            <a:pPr marL="181240" indent="-181240">
              <a:spcAft>
                <a:spcPts val="634"/>
              </a:spcAft>
              <a:buFont typeface="Arial" panose="020B0604020202020204" pitchFamily="34" charset="0"/>
              <a:buChar char="•"/>
            </a:pPr>
            <a:r>
              <a:rPr lang="en-US" b="0" baseline="0" dirty="0"/>
              <a:t>Getting a fistula is a minor outpatient procedure, though it takes about 6 to 8 weeks to mature before you can use it. Therefore, planning ahead is really important, so you can start treatment with your preferred access.</a:t>
            </a:r>
            <a:endParaRPr lang="en-US" b="1" baseline="0" dirty="0"/>
          </a:p>
        </p:txBody>
      </p:sp>
      <p:sp>
        <p:nvSpPr>
          <p:cNvPr id="4" name="Slide Number Placeholder 3"/>
          <p:cNvSpPr>
            <a:spLocks noGrp="1"/>
          </p:cNvSpPr>
          <p:nvPr>
            <p:ph type="sldNum" sz="quarter" idx="10"/>
          </p:nvPr>
        </p:nvSpPr>
        <p:spPr/>
        <p:txBody>
          <a:bodyPr/>
          <a:lstStyle/>
          <a:p>
            <a:fld id="{F3E3753F-97BE-F349-93F2-313751C7F8AE}" type="slidenum">
              <a:rPr lang="en-US" smtClean="0"/>
              <a:t>12</a:t>
            </a:fld>
            <a:endParaRPr lang="en-US" dirty="0"/>
          </a:p>
        </p:txBody>
      </p:sp>
    </p:spTree>
    <p:extLst>
      <p:ext uri="{BB962C8B-B14F-4D97-AF65-F5344CB8AC3E}">
        <p14:creationId xmlns:p14="http://schemas.microsoft.com/office/powerpoint/2010/main" val="2126559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i="0" kern="1200" dirty="0">
                <a:solidFill>
                  <a:schemeClr val="tx1"/>
                </a:solidFill>
                <a:effectLst/>
                <a:latin typeface="Arial" panose="020B0604020202020204" pitchFamily="34" charset="0"/>
                <a:ea typeface="+mn-ea"/>
                <a:cs typeface="+mn-cs"/>
              </a:rPr>
              <a:t>Freedom</a:t>
            </a:r>
            <a:r>
              <a:rPr lang="en-US" sz="1200" b="0" i="0" kern="1200" dirty="0">
                <a:solidFill>
                  <a:schemeClr val="tx1"/>
                </a:solidFill>
                <a:effectLst/>
                <a:latin typeface="Arial" panose="020B0604020202020204" pitchFamily="34" charset="0"/>
                <a:ea typeface="+mn-ea"/>
                <a:cs typeface="+mn-cs"/>
              </a:rPr>
              <a:t> to control your schedule—travel and work where and when you want. You have more freedom with your diet. You may also have fewer medications.</a:t>
            </a:r>
          </a:p>
          <a:p>
            <a:pPr lvl="0"/>
            <a:endParaRPr lang="en-US" sz="1200" b="0" i="0" kern="1200" dirty="0">
              <a:solidFill>
                <a:schemeClr val="tx1"/>
              </a:solidFill>
              <a:effectLst/>
              <a:latin typeface="Arial" panose="020B0604020202020204" pitchFamily="34" charset="0"/>
              <a:ea typeface="+mn-ea"/>
              <a:cs typeface="+mn-cs"/>
            </a:endParaRPr>
          </a:p>
          <a:p>
            <a:pPr lvl="0"/>
            <a:r>
              <a:rPr lang="en-US" sz="1200" b="0" i="0" kern="1200" dirty="0">
                <a:solidFill>
                  <a:schemeClr val="tx1"/>
                </a:solidFill>
                <a:effectLst/>
                <a:latin typeface="Arial" panose="020B0604020202020204" pitchFamily="34" charset="0"/>
                <a:ea typeface="+mn-ea"/>
                <a:cs typeface="+mn-cs"/>
              </a:rPr>
              <a:t>And most importantly,</a:t>
            </a:r>
            <a:r>
              <a:rPr lang="en-US" sz="1200" b="1" i="0" kern="1200" dirty="0">
                <a:solidFill>
                  <a:schemeClr val="tx1"/>
                </a:solidFill>
                <a:effectLst/>
                <a:latin typeface="Arial" panose="020B0604020202020204" pitchFamily="34" charset="0"/>
                <a:ea typeface="+mn-ea"/>
                <a:cs typeface="+mn-cs"/>
              </a:rPr>
              <a:t> one of the</a:t>
            </a:r>
            <a:r>
              <a:rPr lang="en-US" sz="1200" b="0" i="0" kern="1200" dirty="0">
                <a:solidFill>
                  <a:schemeClr val="tx1"/>
                </a:solidFill>
                <a:effectLst/>
                <a:latin typeface="Arial" panose="020B0604020202020204" pitchFamily="34" charset="0"/>
                <a:ea typeface="+mn-ea"/>
                <a:cs typeface="+mn-cs"/>
              </a:rPr>
              <a:t> </a:t>
            </a:r>
            <a:r>
              <a:rPr lang="en-US" sz="1200" b="1" i="0" kern="1200" dirty="0">
                <a:solidFill>
                  <a:schemeClr val="tx1"/>
                </a:solidFill>
                <a:effectLst/>
                <a:latin typeface="Arial" panose="020B0604020202020204" pitchFamily="34" charset="0"/>
                <a:ea typeface="+mn-ea"/>
                <a:cs typeface="+mn-cs"/>
              </a:rPr>
              <a:t>key benefits </a:t>
            </a:r>
            <a:r>
              <a:rPr lang="en-US" sz="1200" b="0" i="0" kern="1200" dirty="0">
                <a:solidFill>
                  <a:schemeClr val="tx1"/>
                </a:solidFill>
                <a:effectLst/>
                <a:latin typeface="Arial" panose="020B0604020202020204" pitchFamily="34" charset="0"/>
                <a:ea typeface="+mn-ea"/>
                <a:cs typeface="+mn-cs"/>
              </a:rPr>
              <a:t>with </a:t>
            </a:r>
            <a:r>
              <a:rPr lang="en-US" sz="1200" b="1" i="0" kern="1200" dirty="0">
                <a:solidFill>
                  <a:schemeClr val="tx1"/>
                </a:solidFill>
                <a:effectLst/>
                <a:latin typeface="Arial" panose="020B0604020202020204" pitchFamily="34" charset="0"/>
                <a:ea typeface="+mn-ea"/>
                <a:cs typeface="+mn-cs"/>
              </a:rPr>
              <a:t>our</a:t>
            </a:r>
            <a:r>
              <a:rPr lang="en-US" sz="1200" b="0" i="0" kern="1200" dirty="0">
                <a:solidFill>
                  <a:schemeClr val="tx1"/>
                </a:solidFill>
                <a:effectLst/>
                <a:latin typeface="Arial" panose="020B0604020202020204" pitchFamily="34" charset="0"/>
                <a:ea typeface="+mn-ea"/>
                <a:cs typeface="+mn-cs"/>
              </a:rPr>
              <a:t> home dialysis treatments is that </a:t>
            </a:r>
            <a:r>
              <a:rPr lang="en-US" sz="1200" b="1" i="0" kern="1200" dirty="0">
                <a:solidFill>
                  <a:schemeClr val="tx1"/>
                </a:solidFill>
                <a:effectLst/>
                <a:latin typeface="Arial" panose="020B0604020202020204" pitchFamily="34" charset="0"/>
                <a:ea typeface="+mn-ea"/>
                <a:cs typeface="+mn-cs"/>
              </a:rPr>
              <a:t>you are never alone</a:t>
            </a:r>
            <a:r>
              <a:rPr lang="en-US" sz="1200" b="0" i="0" kern="1200" dirty="0">
                <a:solidFill>
                  <a:schemeClr val="tx1"/>
                </a:solidFill>
                <a:effectLst/>
                <a:latin typeface="Arial" panose="020B0604020202020204" pitchFamily="34" charset="0"/>
                <a:ea typeface="+mn-ea"/>
                <a:cs typeface="+mn-cs"/>
              </a:rPr>
              <a:t>. You will have access to our </a:t>
            </a:r>
            <a:r>
              <a:rPr lang="en-US" sz="1200" b="1" i="0" kern="1200" dirty="0">
                <a:solidFill>
                  <a:schemeClr val="tx1"/>
                </a:solidFill>
                <a:effectLst/>
                <a:latin typeface="Arial" panose="020B0604020202020204" pitchFamily="34" charset="0"/>
                <a:ea typeface="+mn-ea"/>
                <a:cs typeface="+mn-cs"/>
              </a:rPr>
              <a:t>award-winning training</a:t>
            </a:r>
            <a:r>
              <a:rPr lang="en-US" sz="1200" b="0" i="0" kern="1200" dirty="0">
                <a:solidFill>
                  <a:schemeClr val="tx1"/>
                </a:solidFill>
                <a:effectLst/>
                <a:latin typeface="Arial" panose="020B0604020202020204" pitchFamily="34" charset="0"/>
                <a:ea typeface="+mn-ea"/>
                <a:cs typeface="+mn-cs"/>
              </a:rPr>
              <a:t> and </a:t>
            </a:r>
            <a:r>
              <a:rPr lang="en-US" sz="1200" b="1" i="0" kern="1200" dirty="0">
                <a:solidFill>
                  <a:schemeClr val="tx1"/>
                </a:solidFill>
                <a:effectLst/>
                <a:latin typeface="Arial" panose="020B0604020202020204" pitchFamily="34" charset="0"/>
                <a:ea typeface="+mn-ea"/>
                <a:cs typeface="+mn-cs"/>
              </a:rPr>
              <a:t>on-call 24/7 support</a:t>
            </a:r>
            <a:r>
              <a:rPr lang="en-US" sz="1200" b="0" i="0" kern="1200" dirty="0">
                <a:solidFill>
                  <a:schemeClr val="tx1"/>
                </a:solidFill>
                <a:effectLst/>
                <a:latin typeface="Arial" panose="020B0604020202020204" pitchFamily="34" charset="0"/>
                <a:ea typeface="+mn-ea"/>
                <a:cs typeface="+mn-cs"/>
              </a:rPr>
              <a:t>. Home dialysis is absolutely something you can do, and we’ll be right there with you—just a call away.</a:t>
            </a:r>
            <a:endParaRPr lang="en-US" sz="1200" dirty="0"/>
          </a:p>
          <a:p>
            <a:pPr lvl="2"/>
            <a:endParaRPr lang="en-US" sz="1200" dirty="0"/>
          </a:p>
          <a:p>
            <a:endParaRPr lang="en-US" sz="1200" dirty="0"/>
          </a:p>
        </p:txBody>
      </p:sp>
      <p:sp>
        <p:nvSpPr>
          <p:cNvPr id="4" name="Slide Number Placeholder 3"/>
          <p:cNvSpPr>
            <a:spLocks noGrp="1"/>
          </p:cNvSpPr>
          <p:nvPr>
            <p:ph type="sldNum" sz="quarter" idx="5"/>
          </p:nvPr>
        </p:nvSpPr>
        <p:spPr/>
        <p:txBody>
          <a:bodyPr/>
          <a:lstStyle/>
          <a:p>
            <a:fld id="{2FA74C39-6440-124E-AD20-F9EA00D468F9}" type="slidenum">
              <a:rPr lang="en-US" smtClean="0"/>
              <a:t>13</a:t>
            </a:fld>
            <a:endParaRPr lang="en-US" dirty="0"/>
          </a:p>
        </p:txBody>
      </p:sp>
    </p:spTree>
    <p:extLst>
      <p:ext uri="{BB962C8B-B14F-4D97-AF65-F5344CB8AC3E}">
        <p14:creationId xmlns:p14="http://schemas.microsoft.com/office/powerpoint/2010/main" val="80162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92185" y="4560570"/>
            <a:ext cx="6342625" cy="4867808"/>
          </a:xfrm>
        </p:spPr>
        <p:txBody>
          <a:bodyPr/>
          <a:lstStyle/>
          <a:p>
            <a:r>
              <a:rPr lang="en-US" b="1" dirty="0"/>
              <a:t>Now let’s talk about each of the dialysis options in a little more detail. </a:t>
            </a:r>
          </a:p>
          <a:p>
            <a:endParaRPr lang="en-US" b="1" dirty="0"/>
          </a:p>
          <a:p>
            <a:r>
              <a:rPr lang="en-US" b="1" dirty="0"/>
              <a:t>At-home peritoneal dialysis—or PD—is done in the comfort of your home and you can administer this treatment by yourself. Your blood is filtered naturally using many tiny blood vessels in the lining of your abdomen, which is also called the peritoneum.</a:t>
            </a:r>
          </a:p>
          <a:p>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With PD, your blood never leaves your body, no needles are involved and it is generally painless. </a:t>
            </a:r>
            <a:endParaRPr lang="en-US" dirty="0"/>
          </a:p>
          <a:p>
            <a:pPr lvl="0"/>
            <a:endParaRPr lang="en-US" dirty="0"/>
          </a:p>
          <a:p>
            <a:pPr lvl="0"/>
            <a:r>
              <a:rPr lang="en-US" dirty="0"/>
              <a:t>Typical session times vary based on whether you choose: </a:t>
            </a:r>
          </a:p>
          <a:p>
            <a:pPr marL="181240" indent="-181240">
              <a:buFont typeface="Arial" panose="020B0604020202020204" pitchFamily="34" charset="0"/>
              <a:buChar char="•"/>
            </a:pPr>
            <a:r>
              <a:rPr lang="en-US" b="1" dirty="0"/>
              <a:t>continuous ambulatory PD, or CAPD, </a:t>
            </a:r>
            <a:r>
              <a:rPr lang="en-US" dirty="0"/>
              <a:t>which is 20–30 min sessions 3–5 times a day </a:t>
            </a:r>
          </a:p>
          <a:p>
            <a:pPr lvl="0"/>
            <a:r>
              <a:rPr lang="en-US" dirty="0"/>
              <a:t>	OR </a:t>
            </a:r>
          </a:p>
          <a:p>
            <a:pPr marL="181240" indent="-181240">
              <a:buFont typeface="Arial" panose="020B0604020202020204" pitchFamily="34" charset="0"/>
              <a:buChar char="•"/>
            </a:pPr>
            <a:r>
              <a:rPr lang="en-US" b="1" dirty="0"/>
              <a:t>automated PD, or APD, </a:t>
            </a:r>
            <a:r>
              <a:rPr lang="en-US" dirty="0"/>
              <a:t>which is done using a machine while you’re sleeping for about 8 hours every night.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PD may also help preserve residual kidney function.</a:t>
            </a:r>
            <a:endParaRPr lang="en-US" dirty="0"/>
          </a:p>
          <a:p>
            <a:endParaRPr lang="en-US" dirty="0"/>
          </a:p>
          <a:p>
            <a:r>
              <a:rPr lang="en-US" dirty="0"/>
              <a:t>PD could be right for you if you want the most flexibility in when and where you treat. Daytime PD can be done almost anywhere—at home, at work or while traveling.</a:t>
            </a:r>
          </a:p>
          <a:p>
            <a:pPr lvl="0"/>
            <a:endParaRPr lang="en-US" dirty="0"/>
          </a:p>
          <a:p>
            <a:pPr lvl="0">
              <a:defRPr/>
            </a:pPr>
            <a:r>
              <a:rPr lang="en-US" dirty="0"/>
              <a:t>Because PD is done daily, toxins don’t have a chance to build up, so people often feel better and can be more active with this course of treatment. Less buildup means that people who do PD often have fewer restrictions on diet and fluid intake. </a:t>
            </a:r>
          </a:p>
          <a:p>
            <a:pPr lvl="0"/>
            <a:endParaRPr lang="en-US" dirty="0"/>
          </a:p>
          <a:p>
            <a:pPr lvl="0"/>
            <a:r>
              <a:rPr lang="en-US" dirty="0"/>
              <a:t>Also it’s important to note that even though you’re performing your own dialysis with PD, you can always access 24/7 nursing assistance if you need it. Plus, you can track your data, lab results and goals online through your Portal.</a:t>
            </a:r>
          </a:p>
          <a:p>
            <a:endParaRPr lang="en-US" dirty="0"/>
          </a:p>
        </p:txBody>
      </p:sp>
      <p:sp>
        <p:nvSpPr>
          <p:cNvPr id="4" name="Slide Number Placeholder 3"/>
          <p:cNvSpPr>
            <a:spLocks noGrp="1"/>
          </p:cNvSpPr>
          <p:nvPr>
            <p:ph type="sldNum" sz="quarter" idx="10"/>
          </p:nvPr>
        </p:nvSpPr>
        <p:spPr/>
        <p:txBody>
          <a:bodyPr/>
          <a:lstStyle/>
          <a:p>
            <a:fld id="{F3E3753F-97BE-F349-93F2-313751C7F8AE}" type="slidenum">
              <a:rPr lang="en-US" smtClean="0"/>
              <a:t>14</a:t>
            </a:fld>
            <a:endParaRPr lang="en-US" dirty="0"/>
          </a:p>
        </p:txBody>
      </p:sp>
    </p:spTree>
    <p:extLst>
      <p:ext uri="{BB962C8B-B14F-4D97-AF65-F5344CB8AC3E}">
        <p14:creationId xmlns:p14="http://schemas.microsoft.com/office/powerpoint/2010/main" val="1099725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27742" y="4342606"/>
            <a:ext cx="5831115" cy="4114800"/>
          </a:xfrm>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E3753F-97BE-F349-93F2-313751C7F8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57497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592" y="4559736"/>
            <a:ext cx="6219856" cy="4320540"/>
          </a:xfrm>
        </p:spPr>
        <p:txBody>
          <a:bodyPr/>
          <a:lstStyle/>
          <a:p>
            <a:endParaRPr lang="en-US" b="1" dirty="0"/>
          </a:p>
          <a:p>
            <a:r>
              <a:rPr lang="en-US" b="1" kern="1200" dirty="0">
                <a:solidFill>
                  <a:schemeClr val="tx1"/>
                </a:solidFill>
              </a:rPr>
              <a:t>If you choose at-home peritoneal</a:t>
            </a:r>
            <a:r>
              <a:rPr lang="en-US" b="1" kern="1200" baseline="0" dirty="0">
                <a:solidFill>
                  <a:schemeClr val="tx1"/>
                </a:solidFill>
              </a:rPr>
              <a:t> dialysis, you’ll use an abdominal or peritoneal catheter to give access to your peritoneum. This is the only type of access for this particular treatment option.</a:t>
            </a:r>
            <a:endParaRPr lang="en-US" b="1" kern="1200" dirty="0">
              <a:solidFill>
                <a:schemeClr val="tx1"/>
              </a:solidFill>
            </a:endParaRPr>
          </a:p>
          <a:p>
            <a:endParaRPr lang="en-US" kern="1200" dirty="0">
              <a:solidFill>
                <a:schemeClr val="tx1"/>
              </a:solidFill>
            </a:endParaRPr>
          </a:p>
          <a:p>
            <a:r>
              <a:rPr lang="en-US" b="1" kern="1200" dirty="0">
                <a:solidFill>
                  <a:schemeClr val="tx1"/>
                </a:solidFill>
              </a:rPr>
              <a:t>The PD catheter is a flexible hollow tube that’s placed in the abdomen </a:t>
            </a:r>
            <a:r>
              <a:rPr lang="en-US" kern="1200" dirty="0">
                <a:solidFill>
                  <a:schemeClr val="tx1"/>
                </a:solidFill>
              </a:rPr>
              <a:t>with a small piece of tubing left outside</a:t>
            </a:r>
            <a:r>
              <a:rPr lang="en-US" kern="1200" baseline="0" dirty="0">
                <a:solidFill>
                  <a:schemeClr val="tx1"/>
                </a:solidFill>
              </a:rPr>
              <a:t> of the body to connect to the dialysis equipment. Because it’s so small and flexible, that part of the PD catheter is easily concealed by clothing. </a:t>
            </a:r>
          </a:p>
          <a:p>
            <a:endParaRPr lang="en-US" b="0" dirty="0"/>
          </a:p>
          <a:p>
            <a:r>
              <a:rPr lang="en-US" b="1" kern="1200" dirty="0">
                <a:solidFill>
                  <a:schemeClr val="tx1"/>
                </a:solidFill>
              </a:rPr>
              <a:t>What makes a PD catheter unique is that it’s not inserted into your blood vessels—or the vascular system—</a:t>
            </a:r>
            <a:r>
              <a:rPr lang="en-US" kern="1200" dirty="0">
                <a:solidFill>
                  <a:schemeClr val="tx1"/>
                </a:solidFill>
              </a:rPr>
              <a:t>so it doesn’t carry the same risks of infection that a hemodialysis</a:t>
            </a:r>
            <a:r>
              <a:rPr lang="en-US" kern="1200" baseline="0" dirty="0">
                <a:solidFill>
                  <a:schemeClr val="tx1"/>
                </a:solidFill>
              </a:rPr>
              <a:t> </a:t>
            </a:r>
            <a:r>
              <a:rPr lang="en-US" kern="1200" dirty="0">
                <a:solidFill>
                  <a:schemeClr val="tx1"/>
                </a:solidFill>
              </a:rPr>
              <a:t>catheter does. They’re 2</a:t>
            </a:r>
            <a:r>
              <a:rPr lang="en-US" kern="1200" baseline="0" dirty="0">
                <a:solidFill>
                  <a:schemeClr val="tx1"/>
                </a:solidFill>
              </a:rPr>
              <a:t> completely different types of access. </a:t>
            </a:r>
          </a:p>
          <a:p>
            <a:endParaRPr lang="en-US" kern="1200" baseline="0" dirty="0">
              <a:solidFill>
                <a:schemeClr val="tx1"/>
              </a:solidFill>
            </a:endParaRPr>
          </a:p>
          <a:p>
            <a:r>
              <a:rPr lang="en-US" b="1" kern="1200" dirty="0">
                <a:solidFill>
                  <a:schemeClr val="tx1"/>
                </a:solidFill>
              </a:rPr>
              <a:t>However, because the PD catheter is a point of entry into the the abdominal cavity, precautions have to be taken with each treatment to avoid infection</a:t>
            </a:r>
            <a:r>
              <a:rPr lang="en-US" kern="1200" dirty="0">
                <a:solidFill>
                  <a:schemeClr val="tx1"/>
                </a:solidFill>
              </a:rPr>
              <a:t>. </a:t>
            </a:r>
            <a:r>
              <a:rPr lang="en-US" b="0" kern="1200" baseline="0" dirty="0">
                <a:solidFill>
                  <a:schemeClr val="tx1"/>
                </a:solidFill>
              </a:rPr>
              <a:t>So t</a:t>
            </a:r>
            <a:r>
              <a:rPr lang="en-US" b="0" baseline="0" dirty="0"/>
              <a:t>his access type does require self-care and you must have a clean and sanitized treatment space at home—or wherever you’re doing your treatments—in order to avoid infection. </a:t>
            </a:r>
          </a:p>
          <a:p>
            <a:endParaRPr lang="en-US" b="0" kern="1200" baseline="0" dirty="0">
              <a:solidFill>
                <a:schemeClr val="tx1"/>
              </a:solidFill>
            </a:endParaRPr>
          </a:p>
          <a:p>
            <a:r>
              <a:rPr lang="en-US" b="1" kern="1200" dirty="0">
                <a:solidFill>
                  <a:schemeClr val="tx1"/>
                </a:solidFill>
              </a:rPr>
              <a:t>Getting a PD catheter is</a:t>
            </a:r>
            <a:r>
              <a:rPr lang="en-US" b="1" kern="1200" baseline="0" dirty="0">
                <a:solidFill>
                  <a:schemeClr val="tx1"/>
                </a:solidFill>
              </a:rPr>
              <a:t> </a:t>
            </a:r>
            <a:r>
              <a:rPr lang="en-US" b="1" kern="1200" dirty="0">
                <a:solidFill>
                  <a:schemeClr val="tx1"/>
                </a:solidFill>
              </a:rPr>
              <a:t>a minor outpatient procedure. </a:t>
            </a:r>
            <a:r>
              <a:rPr lang="en-US" kern="1200" dirty="0">
                <a:solidFill>
                  <a:schemeClr val="tx1"/>
                </a:solidFill>
              </a:rPr>
              <a:t>Healing time varies but generally it’s a few days to 2 weeks before the catheter is healed well enough for full-time use.</a:t>
            </a:r>
            <a:endParaRPr lang="en-US" b="0" baseline="0" dirty="0"/>
          </a:p>
          <a:p>
            <a:endParaRPr lang="en-US" b="0" dirty="0"/>
          </a:p>
          <a:p>
            <a:pPr lvl="0"/>
            <a:endParaRPr lang="en-US" b="0" baseline="0" dirty="0"/>
          </a:p>
          <a:p>
            <a:endParaRPr lang="en-US" dirty="0"/>
          </a:p>
        </p:txBody>
      </p:sp>
      <p:sp>
        <p:nvSpPr>
          <p:cNvPr id="4" name="Slide Number Placeholder 3"/>
          <p:cNvSpPr>
            <a:spLocks noGrp="1"/>
          </p:cNvSpPr>
          <p:nvPr>
            <p:ph type="sldNum" sz="quarter" idx="10"/>
          </p:nvPr>
        </p:nvSpPr>
        <p:spPr/>
        <p:txBody>
          <a:bodyPr/>
          <a:lstStyle/>
          <a:p>
            <a:fld id="{F3E3753F-97BE-F349-93F2-313751C7F8AE}" type="slidenum">
              <a:rPr lang="en-US" smtClean="0"/>
              <a:t>16</a:t>
            </a:fld>
            <a:endParaRPr lang="en-US" dirty="0"/>
          </a:p>
        </p:txBody>
      </p:sp>
    </p:spTree>
    <p:extLst>
      <p:ext uri="{BB962C8B-B14F-4D97-AF65-F5344CB8AC3E}">
        <p14:creationId xmlns:p14="http://schemas.microsoft.com/office/powerpoint/2010/main" val="85749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 Usually 4 daytime manual exchanges 4-6 hours apart</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-30-45 minutes per exchange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a:t>-gravity fill and drain</a:t>
            </a:r>
          </a:p>
          <a:p>
            <a:r>
              <a:rPr lang="en-US" dirty="0"/>
              <a:t>-most</a:t>
            </a:r>
            <a:r>
              <a:rPr lang="en-US" baseline="0" dirty="0"/>
              <a:t> ages and mental status can learn</a:t>
            </a:r>
          </a:p>
          <a:p>
            <a:r>
              <a:rPr lang="en-US" baseline="0" dirty="0"/>
              <a:t>-Usually at night</a:t>
            </a:r>
          </a:p>
          <a:p>
            <a:r>
              <a:rPr lang="en-US" sz="1200" dirty="0"/>
              <a:t>- Has a 9 hour average treatment time</a:t>
            </a:r>
            <a:endParaRPr lang="en-US" dirty="0"/>
          </a:p>
        </p:txBody>
      </p:sp>
      <p:sp>
        <p:nvSpPr>
          <p:cNvPr id="4" name="Slide Number Placeholder 3"/>
          <p:cNvSpPr>
            <a:spLocks noGrp="1"/>
          </p:cNvSpPr>
          <p:nvPr>
            <p:ph type="sldNum" sz="quarter" idx="10"/>
          </p:nvPr>
        </p:nvSpPr>
        <p:spPr/>
        <p:txBody>
          <a:bodyPr/>
          <a:lstStyle/>
          <a:p>
            <a:fld id="{F3E3753F-97BE-F349-93F2-313751C7F8AE}" type="slidenum">
              <a:rPr lang="en-US" smtClean="0"/>
              <a:t>17</a:t>
            </a:fld>
            <a:endParaRPr lang="en-US"/>
          </a:p>
        </p:txBody>
      </p:sp>
    </p:spTree>
    <p:extLst>
      <p:ext uri="{BB962C8B-B14F-4D97-AF65-F5344CB8AC3E}">
        <p14:creationId xmlns:p14="http://schemas.microsoft.com/office/powerpoint/2010/main" val="1075026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32229" y="4471087"/>
            <a:ext cx="6712335" cy="5130112"/>
          </a:xfrm>
        </p:spPr>
        <p:txBody>
          <a:bodyPr/>
          <a:lstStyle/>
          <a:p>
            <a:pPr>
              <a:spcAft>
                <a:spcPts val="634"/>
              </a:spcAft>
            </a:pPr>
            <a:r>
              <a:rPr lang="en-US" b="1" dirty="0"/>
              <a:t>At-home hemodialysis is another at-home option, but a completely different method of dialysis.</a:t>
            </a:r>
          </a:p>
          <a:p>
            <a:pPr>
              <a:spcAft>
                <a:spcPts val="634"/>
              </a:spcAft>
            </a:pPr>
            <a:endParaRPr lang="en-US" b="1" dirty="0"/>
          </a:p>
          <a:p>
            <a:pPr>
              <a:spcAft>
                <a:spcPts val="634"/>
              </a:spcAft>
            </a:pPr>
            <a:r>
              <a:rPr lang="en-US" b="1" dirty="0"/>
              <a:t>At-home hemodialysis is done at home with or without the assistance of a care partner, depending on your therapy choice. If you use a care partner, whoever your care partner is--a spouse, a close friend, etc.--that person will be fully trained to help you with treatment.</a:t>
            </a:r>
          </a:p>
          <a:p>
            <a:pPr>
              <a:spcAft>
                <a:spcPts val="634"/>
              </a:spcAft>
            </a:pPr>
            <a:endParaRPr lang="en-US" dirty="0"/>
          </a:p>
          <a:p>
            <a:pPr>
              <a:spcAft>
                <a:spcPts val="634"/>
              </a:spcAft>
            </a:pPr>
            <a:r>
              <a:rPr lang="en-US" b="1" dirty="0"/>
              <a:t>During treatment, you are connected via your access to a dialyzer machine, also called an “artificial kidney.”</a:t>
            </a:r>
            <a:r>
              <a:rPr lang="en-US" dirty="0"/>
              <a:t> The at-home version of this machine is similar to the machine used at the center and designed for at-home use. Your blood is filtered through the dialyzer and returned to your body. </a:t>
            </a:r>
          </a:p>
          <a:p>
            <a:pPr>
              <a:spcAft>
                <a:spcPts val="634"/>
              </a:spcAft>
            </a:pPr>
            <a:endParaRPr lang="en-US" dirty="0"/>
          </a:p>
          <a:p>
            <a:pPr>
              <a:spcAft>
                <a:spcPts val="634"/>
              </a:spcAft>
            </a:pPr>
            <a:r>
              <a:rPr lang="en-US" dirty="0"/>
              <a:t>Depending on what your nephrologist prescribes, frequency and duration of treatment can vary, but the typical schedule is:</a:t>
            </a:r>
          </a:p>
          <a:p>
            <a:pPr marL="181240" indent="-181240">
              <a:spcAft>
                <a:spcPts val="317"/>
              </a:spcAft>
              <a:buFont typeface="Arial" panose="020B0604020202020204" pitchFamily="34" charset="0"/>
              <a:buChar char="•"/>
            </a:pPr>
            <a:r>
              <a:rPr lang="en-US" dirty="0"/>
              <a:t>3 days per week, with sessions of 3 to 5 hours at a time, or,</a:t>
            </a:r>
          </a:p>
          <a:p>
            <a:pPr marL="181240" indent="-181240">
              <a:spcAft>
                <a:spcPts val="317"/>
              </a:spcAft>
              <a:buFont typeface="Arial" panose="020B0604020202020204" pitchFamily="34" charset="0"/>
              <a:buChar char="•"/>
            </a:pPr>
            <a:r>
              <a:rPr lang="en-US" dirty="0"/>
              <a:t>5-6 days per week, with sessions of 2.5 to 3 hours at a time, or,</a:t>
            </a:r>
          </a:p>
          <a:p>
            <a:pPr marL="181240" indent="-181240">
              <a:spcAft>
                <a:spcPts val="317"/>
              </a:spcAft>
              <a:buFont typeface="Arial" panose="020B0604020202020204" pitchFamily="34" charset="0"/>
              <a:buChar char="•"/>
            </a:pPr>
            <a:r>
              <a:rPr lang="en-US" dirty="0"/>
              <a:t>If you want to treat overnight, it’s usually 6 to 8 hours every night.</a:t>
            </a:r>
          </a:p>
          <a:p>
            <a:pPr marL="0" indent="0">
              <a:spcAft>
                <a:spcPts val="317"/>
              </a:spcAft>
              <a:buFont typeface="Arial" panose="020B0604020202020204" pitchFamily="34" charset="0"/>
              <a:buNone/>
            </a:pPr>
            <a:endParaRPr lang="en-US" dirty="0"/>
          </a:p>
          <a:p>
            <a:pPr>
              <a:spcAft>
                <a:spcPts val="634"/>
              </a:spcAft>
            </a:pPr>
            <a:r>
              <a:rPr lang="en-US" b="1" dirty="0"/>
              <a:t>One of the big benefits of at-home hemodialysis is that it allows you the flexibility to fit treatment in around work, school, social activities or hobbies in the way that works best for you and your lifestyle.</a:t>
            </a:r>
          </a:p>
          <a:p>
            <a:pPr>
              <a:spcAft>
                <a:spcPts val="634"/>
              </a:spcAft>
            </a:pPr>
            <a:endParaRPr lang="en-US" b="1" dirty="0"/>
          </a:p>
          <a:p>
            <a:pPr>
              <a:spcAft>
                <a:spcPts val="634"/>
              </a:spcAft>
            </a:pPr>
            <a:r>
              <a:rPr lang="en-US" b="1" dirty="0"/>
              <a:t>You save on travel time and transportation costs to and from the center. As with PD, you may feel better and be more energetic because you’re able to treat more frequently and longer than you would in the center. You may even have a bit more freedom with your diet.</a:t>
            </a:r>
          </a:p>
          <a:p>
            <a:pPr>
              <a:spcAft>
                <a:spcPts val="634"/>
              </a:spcAft>
            </a:pPr>
            <a:endParaRPr lang="en-US" b="1" dirty="0"/>
          </a:p>
          <a:p>
            <a:pPr>
              <a:spcAft>
                <a:spcPts val="634"/>
              </a:spcAft>
            </a:pPr>
            <a:r>
              <a:rPr lang="en-US" dirty="0"/>
              <a:t>If you ever need help or have questions, a nurse is standing by 24/7. And you can go online to track your data, lab results and goals using your Portal.</a:t>
            </a:r>
          </a:p>
          <a:p>
            <a:pPr>
              <a:spcAft>
                <a:spcPts val="634"/>
              </a:spcAft>
            </a:pPr>
            <a:endParaRPr lang="en-US" dirty="0"/>
          </a:p>
          <a:p>
            <a:r>
              <a:rPr lang="en-US" b="1" dirty="0"/>
              <a:t>If you're deciding between at-home </a:t>
            </a:r>
            <a:r>
              <a:rPr lang="en-US" b="1" dirty="0" err="1"/>
              <a:t>hemo</a:t>
            </a:r>
            <a:r>
              <a:rPr lang="en-US" b="1" dirty="0"/>
              <a:t> and PD, there are several factors to think about and discuss with your doctor, including: </a:t>
            </a:r>
            <a:endParaRPr lang="en-US" dirty="0"/>
          </a:p>
          <a:p>
            <a:pPr marL="181240" indent="-181240">
              <a:buFont typeface="Arial" charset="0"/>
              <a:buChar char="•"/>
            </a:pPr>
            <a:r>
              <a:rPr lang="en-US" dirty="0"/>
              <a:t>The type of access you're most comfortable with </a:t>
            </a:r>
          </a:p>
          <a:p>
            <a:pPr marL="181240" indent="-181240">
              <a:buFont typeface="Arial" charset="0"/>
              <a:buChar char="•"/>
            </a:pPr>
            <a:r>
              <a:rPr lang="en-US" dirty="0"/>
              <a:t>Whether or not you need a care partner to perform treatment with you (some types of at-home dialysis require a care partner, others do not)</a:t>
            </a:r>
          </a:p>
          <a:p>
            <a:pPr marL="181240" indent="-181240">
              <a:buFont typeface="Arial" charset="0"/>
              <a:buChar char="•"/>
            </a:pPr>
            <a:r>
              <a:rPr lang="en-US" dirty="0"/>
              <a:t>If you prefer to treat at home or you need more flexibility on treatment location</a:t>
            </a:r>
          </a:p>
          <a:p>
            <a:pPr marL="0" indent="0">
              <a:spcAft>
                <a:spcPts val="634"/>
              </a:spcAft>
              <a:buFont typeface="Arial" charset="0"/>
              <a:buNone/>
            </a:pPr>
            <a:endParaRPr lang="en-US" dirty="0"/>
          </a:p>
        </p:txBody>
      </p:sp>
      <p:sp>
        <p:nvSpPr>
          <p:cNvPr id="4" name="Slide Number Placeholder 3"/>
          <p:cNvSpPr>
            <a:spLocks noGrp="1"/>
          </p:cNvSpPr>
          <p:nvPr>
            <p:ph type="sldNum" sz="quarter" idx="10"/>
          </p:nvPr>
        </p:nvSpPr>
        <p:spPr/>
        <p:txBody>
          <a:bodyPr/>
          <a:lstStyle/>
          <a:p>
            <a:fld id="{F3E3753F-97BE-F349-93F2-313751C7F8AE}" type="slidenum">
              <a:rPr lang="en-US" smtClean="0"/>
              <a:t>20</a:t>
            </a:fld>
            <a:endParaRPr lang="en-US"/>
          </a:p>
        </p:txBody>
      </p:sp>
    </p:spTree>
    <p:extLst>
      <p:ext uri="{BB962C8B-B14F-4D97-AF65-F5344CB8AC3E}">
        <p14:creationId xmlns:p14="http://schemas.microsoft.com/office/powerpoint/2010/main" val="1987527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a:latin typeface="+mn-lt"/>
              </a:rPr>
              <a:t>Benefits:</a:t>
            </a:r>
            <a:r>
              <a:rPr lang="en-US" sz="1200" dirty="0">
                <a:latin typeface="+mn-lt"/>
              </a:rPr>
              <a:t> </a:t>
            </a:r>
            <a:r>
              <a:rPr lang="en-US" sz="1200" b="0" dirty="0">
                <a:latin typeface="+mn-lt"/>
              </a:rPr>
              <a:t>Travel Possible,</a:t>
            </a:r>
            <a:r>
              <a:rPr lang="en-US" sz="1200" b="0" baseline="0" dirty="0">
                <a:latin typeface="+mn-lt"/>
              </a:rPr>
              <a:t> although only about 10% will travel.  Can be done with no running water.  </a:t>
            </a:r>
            <a:endParaRPr lang="en-US" sz="1200" b="0" dirty="0">
              <a:latin typeface="+mn-lt"/>
            </a:endParaRPr>
          </a:p>
          <a:p>
            <a:endParaRPr lang="en-US" dirty="0"/>
          </a:p>
        </p:txBody>
      </p:sp>
      <p:sp>
        <p:nvSpPr>
          <p:cNvPr id="4" name="Slide Number Placeholder 3"/>
          <p:cNvSpPr>
            <a:spLocks noGrp="1"/>
          </p:cNvSpPr>
          <p:nvPr>
            <p:ph type="sldNum" sz="quarter" idx="10"/>
          </p:nvPr>
        </p:nvSpPr>
        <p:spPr/>
        <p:txBody>
          <a:bodyPr/>
          <a:lstStyle/>
          <a:p>
            <a:fld id="{F3E3753F-97BE-F349-93F2-313751C7F8AE}" type="slidenum">
              <a:rPr lang="en-US" smtClean="0"/>
              <a:t>21</a:t>
            </a:fld>
            <a:endParaRPr lang="en-US"/>
          </a:p>
        </p:txBody>
      </p:sp>
    </p:spTree>
    <p:extLst>
      <p:ext uri="{BB962C8B-B14F-4D97-AF65-F5344CB8AC3E}">
        <p14:creationId xmlns:p14="http://schemas.microsoft.com/office/powerpoint/2010/main" val="4074267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0"/>
            <a:ext cx="5579059" cy="4320540"/>
          </a:xfrm>
        </p:spPr>
        <p:txBody>
          <a:bodyPr/>
          <a:lstStyle/>
          <a:p>
            <a:pPr lvl="0"/>
            <a:r>
              <a:rPr lang="en-US" sz="1500" b="1" dirty="0"/>
              <a:t>Kidney disease is broken into 5 stages based on kidney function. </a:t>
            </a:r>
            <a:r>
              <a:rPr lang="en-US" sz="1500" dirty="0"/>
              <a:t>In the earliest stage, kidney function is normal. By stage 5, the kidneys have stopped functioning, and dialysis treatment or a transplant is needed to prolong life.</a:t>
            </a:r>
          </a:p>
          <a:p>
            <a:pPr lvl="0"/>
            <a:endParaRPr lang="en-US" sz="1500" dirty="0"/>
          </a:p>
          <a:p>
            <a:pPr lvl="0"/>
            <a:r>
              <a:rPr lang="en-US" sz="1500" b="1" dirty="0"/>
              <a:t>Stages 1–4 are considered chronic kidney disease or CKD for short. Stage 5 is kidney failure or end stage renal disease, often abbreviated as ESRD. </a:t>
            </a:r>
          </a:p>
        </p:txBody>
      </p:sp>
      <p:sp>
        <p:nvSpPr>
          <p:cNvPr id="4" name="Slide Number Placeholder 3"/>
          <p:cNvSpPr>
            <a:spLocks noGrp="1"/>
          </p:cNvSpPr>
          <p:nvPr>
            <p:ph type="sldNum" sz="quarter" idx="10"/>
          </p:nvPr>
        </p:nvSpPr>
        <p:spPr/>
        <p:txBody>
          <a:bodyPr/>
          <a:lstStyle/>
          <a:p>
            <a:fld id="{F3E3753F-97BE-F349-93F2-313751C7F8AE}" type="slidenum">
              <a:rPr lang="en-US" smtClean="0"/>
              <a:t>2</a:t>
            </a:fld>
            <a:endParaRPr lang="en-US" dirty="0"/>
          </a:p>
        </p:txBody>
      </p:sp>
    </p:spTree>
    <p:extLst>
      <p:ext uri="{BB962C8B-B14F-4D97-AF65-F5344CB8AC3E}">
        <p14:creationId xmlns:p14="http://schemas.microsoft.com/office/powerpoint/2010/main" val="16669430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091333" y="4670136"/>
            <a:ext cx="5132534" cy="4320540"/>
          </a:xfrm>
        </p:spPr>
        <p:txBody>
          <a:bodyPr/>
          <a:lstStyle/>
          <a:p>
            <a:pPr>
              <a:spcAft>
                <a:spcPts val="634"/>
              </a:spcAft>
            </a:pPr>
            <a:r>
              <a:rPr lang="en-US" b="1" baseline="0" dirty="0"/>
              <a:t>The 3</a:t>
            </a:r>
            <a:r>
              <a:rPr lang="en-US" b="1" baseline="30000" dirty="0"/>
              <a:t>rd</a:t>
            </a:r>
            <a:r>
              <a:rPr lang="en-US" b="1" baseline="0" dirty="0"/>
              <a:t> type of access </a:t>
            </a:r>
            <a:r>
              <a:rPr lang="en-US" b="1" dirty="0"/>
              <a:t>for hemodialysis is </a:t>
            </a:r>
            <a:r>
              <a:rPr lang="en-US" b="1" baseline="0" dirty="0"/>
              <a:t>a catheter, which should only be used if you aren’t able to get a fistula or a graft—or while you’re waiting for another type of access to heal. </a:t>
            </a:r>
          </a:p>
          <a:p>
            <a:pPr>
              <a:spcAft>
                <a:spcPts val="634"/>
              </a:spcAft>
            </a:pPr>
            <a:endParaRPr lang="en-US" b="1" baseline="0" dirty="0"/>
          </a:p>
          <a:p>
            <a:pPr>
              <a:spcAft>
                <a:spcPts val="634"/>
              </a:spcAft>
            </a:pPr>
            <a:r>
              <a:rPr lang="en-US" b="1" baseline="0" dirty="0"/>
              <a:t>A catheter tube is placed in your neck, chest or groin. </a:t>
            </a:r>
          </a:p>
          <a:p>
            <a:pPr marL="181240" indent="-181240">
              <a:spcAft>
                <a:spcPts val="634"/>
              </a:spcAft>
              <a:buFont typeface="Arial" panose="020B0604020202020204" pitchFamily="34" charset="0"/>
              <a:buChar char="•"/>
            </a:pPr>
            <a:r>
              <a:rPr lang="en-US" b="0" baseline="0" dirty="0"/>
              <a:t>The reason it’s the least desirable hemodialysis access type is that it has</a:t>
            </a:r>
            <a:r>
              <a:rPr lang="en-US" b="0" dirty="0"/>
              <a:t> </a:t>
            </a:r>
            <a:r>
              <a:rPr lang="en-US" b="0" baseline="0" dirty="0"/>
              <a:t>higher risks of infection and clotting.</a:t>
            </a:r>
          </a:p>
          <a:p>
            <a:pPr marL="181240" indent="-181240">
              <a:spcAft>
                <a:spcPts val="634"/>
              </a:spcAft>
              <a:buFont typeface="Arial" panose="020B0604020202020204" pitchFamily="34" charset="0"/>
              <a:buChar char="•"/>
            </a:pPr>
            <a:r>
              <a:rPr lang="en-US" dirty="0"/>
              <a:t>Hemodialysis catheters</a:t>
            </a:r>
            <a:r>
              <a:rPr lang="en-US" b="0" baseline="0" dirty="0"/>
              <a:t> shouldn’t be used long</a:t>
            </a:r>
            <a:r>
              <a:rPr lang="en-US" b="0" dirty="0"/>
              <a:t> </a:t>
            </a:r>
            <a:r>
              <a:rPr lang="en-US" b="0" baseline="0" dirty="0"/>
              <a:t>term.</a:t>
            </a:r>
          </a:p>
          <a:p>
            <a:pPr marL="181240" indent="-181240">
              <a:spcAft>
                <a:spcPts val="634"/>
              </a:spcAft>
              <a:buFont typeface="Arial" panose="020B0604020202020204" pitchFamily="34" charset="0"/>
              <a:buChar char="•"/>
            </a:pPr>
            <a:r>
              <a:rPr lang="en-US" b="0" baseline="0" dirty="0"/>
              <a:t>Getting a hemodialysis catheter is also minor outpatient surgery and then it’s ready for immediate use.</a:t>
            </a:r>
          </a:p>
          <a:p>
            <a:pPr marL="181240" indent="-181240">
              <a:spcAft>
                <a:spcPts val="634"/>
              </a:spcAft>
              <a:buFont typeface="Arial" panose="020B0604020202020204" pitchFamily="34" charset="0"/>
              <a:buChar char="•"/>
            </a:pPr>
            <a:endParaRPr lang="en-US" b="0" baseline="0" dirty="0"/>
          </a:p>
          <a:p>
            <a:pPr>
              <a:spcAft>
                <a:spcPts val="634"/>
              </a:spcAft>
            </a:pPr>
            <a:r>
              <a:rPr lang="en-US" b="1" baseline="0" dirty="0"/>
              <a:t>No matter which type of access site you choose, taking care of it is essential—you will have a nurse that will train you on cleaning and maintaining your access so you can stay your healthiest.</a:t>
            </a:r>
          </a:p>
          <a:p>
            <a:pPr>
              <a:spcAft>
                <a:spcPts val="634"/>
              </a:spcAft>
            </a:pPr>
            <a:endParaRPr lang="en-US" dirty="0"/>
          </a:p>
        </p:txBody>
      </p:sp>
      <p:sp>
        <p:nvSpPr>
          <p:cNvPr id="4" name="Slide Number Placeholder 3"/>
          <p:cNvSpPr>
            <a:spLocks noGrp="1"/>
          </p:cNvSpPr>
          <p:nvPr>
            <p:ph type="sldNum" sz="quarter" idx="10"/>
          </p:nvPr>
        </p:nvSpPr>
        <p:spPr/>
        <p:txBody>
          <a:bodyPr/>
          <a:lstStyle/>
          <a:p>
            <a:fld id="{F3E3753F-97BE-F349-93F2-313751C7F8AE}" type="slidenum">
              <a:rPr lang="en-US" smtClean="0"/>
              <a:t>23</a:t>
            </a:fld>
            <a:endParaRPr lang="en-US" dirty="0"/>
          </a:p>
        </p:txBody>
      </p:sp>
    </p:spTree>
    <p:extLst>
      <p:ext uri="{BB962C8B-B14F-4D97-AF65-F5344CB8AC3E}">
        <p14:creationId xmlns:p14="http://schemas.microsoft.com/office/powerpoint/2010/main" val="1063011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749CB3-45E7-4564-A7FF-9859AD50F07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6572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21333" y="4559736"/>
            <a:ext cx="6637809" cy="5291095"/>
          </a:xfrm>
        </p:spPr>
        <p:txBody>
          <a:bodyPr/>
          <a:lstStyle/>
          <a:p>
            <a:r>
              <a:rPr lang="en-US" b="1" dirty="0"/>
              <a:t>A transplant is a non-dialysis treatment option for end stage renal disease, though some dialysis may be necessary before surgery. </a:t>
            </a:r>
            <a:endParaRPr lang="en-US" dirty="0"/>
          </a:p>
          <a:p>
            <a:endParaRPr lang="en-US" b="1" dirty="0"/>
          </a:p>
          <a:p>
            <a:r>
              <a:rPr lang="en-US" b="1" dirty="0"/>
              <a:t>A successful kidney transplant—transplanting a healthy kidney into the body of a person living with CKD—is considered one of the most effective treatments for ESRD. </a:t>
            </a:r>
            <a:endParaRPr lang="en-US" dirty="0"/>
          </a:p>
          <a:p>
            <a:endParaRPr lang="en-US" dirty="0"/>
          </a:p>
          <a:p>
            <a:r>
              <a:rPr lang="en-US" b="1" dirty="0"/>
              <a:t>There are several factors to understand and discuss with your doctor </a:t>
            </a:r>
            <a:r>
              <a:rPr lang="en-US" dirty="0"/>
              <a:t>if you’re considering a transplant. Having a successful surgery depends on several things: </a:t>
            </a:r>
          </a:p>
          <a:p>
            <a:endParaRPr lang="en-US" dirty="0"/>
          </a:p>
          <a:p>
            <a:pPr marL="181240" indent="-181240">
              <a:buFont typeface="Arial" charset="0"/>
              <a:buChar char="•"/>
            </a:pPr>
            <a:r>
              <a:rPr lang="en-US" b="1" dirty="0"/>
              <a:t>Having good overall health aside from CKD</a:t>
            </a:r>
            <a:br>
              <a:rPr lang="en-US" dirty="0"/>
            </a:br>
            <a:r>
              <a:rPr lang="en-US" dirty="0"/>
              <a:t>Your doctor will want to make sure that your health is in good condition to help support a good outcome.</a:t>
            </a:r>
          </a:p>
          <a:p>
            <a:r>
              <a:rPr lang="en-US" dirty="0"/>
              <a:t> </a:t>
            </a:r>
          </a:p>
          <a:p>
            <a:pPr marL="181240" indent="-181240">
              <a:buFont typeface="Arial" charset="0"/>
              <a:buChar char="•"/>
            </a:pPr>
            <a:r>
              <a:rPr lang="en-US" b="1" dirty="0"/>
              <a:t>A good kidney donor match</a:t>
            </a:r>
            <a:br>
              <a:rPr lang="en-US" dirty="0"/>
            </a:br>
            <a:r>
              <a:rPr lang="en-US" dirty="0"/>
              <a:t>For a transplant to be successful, the new kidney must be from a donor who has the same tissue type and a compatible blood type. An ideal match is from a living donor, usually a relative—though there have been advances in donor matching. </a:t>
            </a:r>
          </a:p>
          <a:p>
            <a:endParaRPr lang="en-US" dirty="0"/>
          </a:p>
          <a:p>
            <a:pPr marL="181240" indent="-181240">
              <a:buFont typeface="Arial" charset="0"/>
              <a:buChar char="•"/>
            </a:pPr>
            <a:r>
              <a:rPr lang="en-US" b="1" dirty="0"/>
              <a:t>Timing</a:t>
            </a:r>
            <a:br>
              <a:rPr lang="en-US" dirty="0"/>
            </a:br>
            <a:r>
              <a:rPr lang="en-US" dirty="0"/>
              <a:t>Ideally, transplant surgery should be performed before you actually need dialysis. A lot of different factors have to come together at the right time for a transplant to be an option. Most people electing a transplant need to wait for a good donor match, which takes an average of 3–5 years. Dialysis treatment may be necessary in the meantime to maintain kidney function. </a:t>
            </a:r>
          </a:p>
          <a:p>
            <a:pPr marL="181240" indent="-181240">
              <a:buFont typeface="Arial" charset="0"/>
              <a:buChar char="•"/>
            </a:pPr>
            <a:endParaRPr lang="en-US" dirty="0"/>
          </a:p>
          <a:p>
            <a:r>
              <a:rPr lang="en-US" b="1" dirty="0"/>
              <a:t>It’s also important to understand that because of the strict requirements for a successful procedure, not everyone will be a candidate for transplant. Only your doctor can determine if you qualify. </a:t>
            </a:r>
            <a:endParaRPr lang="en-US" dirty="0"/>
          </a:p>
          <a:p>
            <a:pPr marL="181240" indent="-181240">
              <a:buFont typeface="Arial" charset="0"/>
              <a:buChar char="•"/>
            </a:pPr>
            <a:endParaRPr lang="en-US" dirty="0"/>
          </a:p>
        </p:txBody>
      </p:sp>
      <p:sp>
        <p:nvSpPr>
          <p:cNvPr id="4" name="Slide Number Placeholder 3"/>
          <p:cNvSpPr>
            <a:spLocks noGrp="1"/>
          </p:cNvSpPr>
          <p:nvPr>
            <p:ph type="sldNum" sz="quarter" idx="10"/>
          </p:nvPr>
        </p:nvSpPr>
        <p:spPr/>
        <p:txBody>
          <a:bodyPr/>
          <a:lstStyle/>
          <a:p>
            <a:fld id="{F3E3753F-97BE-F349-93F2-313751C7F8AE}" type="slidenum">
              <a:rPr lang="en-US" smtClean="0"/>
              <a:t>25</a:t>
            </a:fld>
            <a:endParaRPr lang="en-US" dirty="0"/>
          </a:p>
        </p:txBody>
      </p:sp>
    </p:spTree>
    <p:extLst>
      <p:ext uri="{BB962C8B-B14F-4D97-AF65-F5344CB8AC3E}">
        <p14:creationId xmlns:p14="http://schemas.microsoft.com/office/powerpoint/2010/main" val="4662798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58302" y="4798934"/>
            <a:ext cx="5598596" cy="4320540"/>
          </a:xfrm>
        </p:spPr>
        <p:txBody>
          <a:bodyPr/>
          <a:lstStyle/>
          <a:p>
            <a:r>
              <a:rPr lang="en-US" b="1" dirty="0"/>
              <a:t>Supportive care is a choice some people consider when dialysis isn’t the right option for them</a:t>
            </a:r>
            <a:r>
              <a:rPr lang="en-US" dirty="0"/>
              <a:t>—due to other critical health conditions, beliefs or quality-of-life considerations.</a:t>
            </a:r>
          </a:p>
          <a:p>
            <a:endParaRPr lang="en-US" b="1" dirty="0"/>
          </a:p>
          <a:p>
            <a:r>
              <a:rPr lang="en-US" b="1" dirty="0"/>
              <a:t>Supportive care is an alternative to dialysis treatment that lets nature take its course, rather than treating to prolong life. </a:t>
            </a:r>
            <a:endParaRPr lang="en-US" dirty="0"/>
          </a:p>
          <a:p>
            <a:endParaRPr lang="en-US" b="1" dirty="0"/>
          </a:p>
          <a:p>
            <a:r>
              <a:rPr lang="en-US" b="1" dirty="0"/>
              <a:t>The goal of supportive care is to help a person maintain as high a quality of life as possible, while managing comfort as ESRD progresses. </a:t>
            </a:r>
            <a:endParaRPr lang="en-US" dirty="0"/>
          </a:p>
          <a:p>
            <a:endParaRPr lang="en-US" b="1" dirty="0"/>
          </a:p>
          <a:p>
            <a:r>
              <a:rPr lang="en-US" dirty="0"/>
              <a:t>Choosing not to go on dialysis is, of course, a big decision to discuss with loved ones and your medical care team. </a:t>
            </a:r>
          </a:p>
        </p:txBody>
      </p:sp>
      <p:sp>
        <p:nvSpPr>
          <p:cNvPr id="4" name="Slide Number Placeholder 3"/>
          <p:cNvSpPr>
            <a:spLocks noGrp="1"/>
          </p:cNvSpPr>
          <p:nvPr>
            <p:ph type="sldNum" sz="quarter" idx="10"/>
          </p:nvPr>
        </p:nvSpPr>
        <p:spPr/>
        <p:txBody>
          <a:bodyPr/>
          <a:lstStyle/>
          <a:p>
            <a:fld id="{F3E3753F-97BE-F349-93F2-313751C7F8AE}" type="slidenum">
              <a:rPr lang="en-US" smtClean="0"/>
              <a:t>26</a:t>
            </a:fld>
            <a:endParaRPr lang="en-US" dirty="0"/>
          </a:p>
        </p:txBody>
      </p:sp>
    </p:spTree>
    <p:extLst>
      <p:ext uri="{BB962C8B-B14F-4D97-AF65-F5344CB8AC3E}">
        <p14:creationId xmlns:p14="http://schemas.microsoft.com/office/powerpoint/2010/main" val="12185090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500" b="1" dirty="0"/>
              <a:t>Does anyone have any questions about treatment options or types of access? </a:t>
            </a:r>
            <a:endParaRPr lang="en-US" sz="1500" dirty="0"/>
          </a:p>
        </p:txBody>
      </p:sp>
      <p:sp>
        <p:nvSpPr>
          <p:cNvPr id="4" name="Slide Number Placeholder 3"/>
          <p:cNvSpPr>
            <a:spLocks noGrp="1"/>
          </p:cNvSpPr>
          <p:nvPr>
            <p:ph type="sldNum" sz="quarter" idx="10"/>
          </p:nvPr>
        </p:nvSpPr>
        <p:spPr/>
        <p:txBody>
          <a:bodyPr/>
          <a:lstStyle/>
          <a:p>
            <a:fld id="{F3E3753F-97BE-F349-93F2-313751C7F8AE}" type="slidenum">
              <a:rPr lang="en-US" smtClean="0"/>
              <a:t>27</a:t>
            </a:fld>
            <a:endParaRPr lang="en-US" dirty="0"/>
          </a:p>
        </p:txBody>
      </p:sp>
    </p:spTree>
    <p:extLst>
      <p:ext uri="{BB962C8B-B14F-4D97-AF65-F5344CB8AC3E}">
        <p14:creationId xmlns:p14="http://schemas.microsoft.com/office/powerpoint/2010/main" val="21434985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500" b="1" dirty="0"/>
              <a:t>Your kidneys play a big role in your body’s health. </a:t>
            </a:r>
            <a:r>
              <a:rPr lang="en-US" sz="1500" dirty="0"/>
              <a:t>Your kidneys filter waste, toxins and excess fluid from your blood to keep your blood chemically balanced and keep a healthy amount of fluid in your body. </a:t>
            </a:r>
          </a:p>
        </p:txBody>
      </p:sp>
      <p:sp>
        <p:nvSpPr>
          <p:cNvPr id="4" name="Slide Number Placeholder 3"/>
          <p:cNvSpPr>
            <a:spLocks noGrp="1"/>
          </p:cNvSpPr>
          <p:nvPr>
            <p:ph type="sldNum" sz="quarter" idx="10"/>
          </p:nvPr>
        </p:nvSpPr>
        <p:spPr/>
        <p:txBody>
          <a:bodyPr/>
          <a:lstStyle/>
          <a:p>
            <a:fld id="{F3E3753F-97BE-F349-93F2-313751C7F8AE}" type="slidenum">
              <a:rPr lang="en-US" smtClean="0"/>
              <a:t>3</a:t>
            </a:fld>
            <a:endParaRPr lang="en-US" dirty="0"/>
          </a:p>
        </p:txBody>
      </p:sp>
    </p:spTree>
    <p:extLst>
      <p:ext uri="{BB962C8B-B14F-4D97-AF65-F5344CB8AC3E}">
        <p14:creationId xmlns:p14="http://schemas.microsoft.com/office/powerpoint/2010/main" val="474852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500" b="1" dirty="0"/>
              <a:t>However, when your kidneys aren’t working as well as they should, waste, toxins and fluid can build up and impact your health.</a:t>
            </a:r>
            <a:endParaRPr lang="en-US" sz="1500" dirty="0"/>
          </a:p>
        </p:txBody>
      </p:sp>
      <p:sp>
        <p:nvSpPr>
          <p:cNvPr id="4" name="Slide Number Placeholder 3"/>
          <p:cNvSpPr>
            <a:spLocks noGrp="1"/>
          </p:cNvSpPr>
          <p:nvPr>
            <p:ph type="sldNum" sz="quarter" idx="10"/>
          </p:nvPr>
        </p:nvSpPr>
        <p:spPr/>
        <p:txBody>
          <a:bodyPr/>
          <a:lstStyle/>
          <a:p>
            <a:fld id="{F3E3753F-97BE-F349-93F2-313751C7F8AE}" type="slidenum">
              <a:rPr lang="en-US" smtClean="0"/>
              <a:t>4</a:t>
            </a:fld>
            <a:endParaRPr lang="en-US" dirty="0"/>
          </a:p>
        </p:txBody>
      </p:sp>
    </p:spTree>
    <p:extLst>
      <p:ext uri="{BB962C8B-B14F-4D97-AF65-F5344CB8AC3E}">
        <p14:creationId xmlns:p14="http://schemas.microsoft.com/office/powerpoint/2010/main" val="1548471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b="1" dirty="0"/>
              <a:t>You may or may not notice some of these symptoms in later stages:</a:t>
            </a:r>
            <a:endParaRPr lang="en-US" dirty="0"/>
          </a:p>
          <a:p>
            <a:pPr marL="664546" lvl="1" indent="-181240">
              <a:buFont typeface="Arial" charset="0"/>
              <a:buChar char="•"/>
            </a:pPr>
            <a:r>
              <a:rPr lang="en-US" dirty="0"/>
              <a:t>Changes in urination</a:t>
            </a:r>
          </a:p>
          <a:p>
            <a:pPr marL="664546" lvl="1" indent="-181240">
              <a:buFont typeface="Arial" charset="0"/>
              <a:buChar char="•"/>
            </a:pPr>
            <a:r>
              <a:rPr lang="en-US" dirty="0"/>
              <a:t>Fatigue or nausea</a:t>
            </a:r>
          </a:p>
          <a:p>
            <a:pPr marL="664546" lvl="1" indent="-181240">
              <a:buFont typeface="Arial" charset="0"/>
              <a:buChar char="•"/>
            </a:pPr>
            <a:r>
              <a:rPr lang="en-US" dirty="0"/>
              <a:t>Itching </a:t>
            </a:r>
          </a:p>
          <a:p>
            <a:pPr marL="664546" lvl="1" indent="-181240">
              <a:buFont typeface="Arial" charset="0"/>
              <a:buChar char="•"/>
            </a:pPr>
            <a:r>
              <a:rPr lang="en-US" dirty="0"/>
              <a:t>Swelling in hands and feet</a:t>
            </a:r>
          </a:p>
          <a:p>
            <a:pPr marL="664546" lvl="1" indent="-181240">
              <a:buFont typeface="Arial" charset="0"/>
              <a:buChar char="•"/>
            </a:pPr>
            <a:r>
              <a:rPr lang="en-US" dirty="0"/>
              <a:t>Shortness of breath</a:t>
            </a:r>
          </a:p>
          <a:p>
            <a:pPr marL="664546" lvl="1" indent="-181240">
              <a:buFont typeface="Arial" charset="0"/>
              <a:buChar char="•"/>
            </a:pPr>
            <a:r>
              <a:rPr lang="en-US" dirty="0"/>
              <a:t>Pain in your lower back</a:t>
            </a:r>
          </a:p>
          <a:p>
            <a:r>
              <a:rPr lang="en-US" dirty="0"/>
              <a:t> </a:t>
            </a:r>
          </a:p>
        </p:txBody>
      </p:sp>
      <p:sp>
        <p:nvSpPr>
          <p:cNvPr id="4" name="Slide Number Placeholder 3"/>
          <p:cNvSpPr>
            <a:spLocks noGrp="1"/>
          </p:cNvSpPr>
          <p:nvPr>
            <p:ph type="sldNum" sz="quarter" idx="10"/>
          </p:nvPr>
        </p:nvSpPr>
        <p:spPr/>
        <p:txBody>
          <a:bodyPr/>
          <a:lstStyle/>
          <a:p>
            <a:fld id="{F3E3753F-97BE-F349-93F2-313751C7F8AE}" type="slidenum">
              <a:rPr lang="en-US" smtClean="0"/>
              <a:t>5</a:t>
            </a:fld>
            <a:endParaRPr lang="en-US" dirty="0"/>
          </a:p>
        </p:txBody>
      </p:sp>
    </p:spTree>
    <p:extLst>
      <p:ext uri="{BB962C8B-B14F-4D97-AF65-F5344CB8AC3E}">
        <p14:creationId xmlns:p14="http://schemas.microsoft.com/office/powerpoint/2010/main" val="852772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500" b="1" dirty="0"/>
              <a:t>The good news is: </a:t>
            </a:r>
            <a:r>
              <a:rPr lang="en-US" sz="1500" dirty="0"/>
              <a:t>there are things you can do at every stage of CKD to help manage your kidney health, slow the progression of CKD and thrive. Knowledge is power—and today’s class will help you learn what to do and what to expect.</a:t>
            </a:r>
          </a:p>
          <a:p>
            <a:r>
              <a:rPr lang="en-US" sz="1500" dirty="0"/>
              <a:t> </a:t>
            </a:r>
          </a:p>
          <a:p>
            <a:pPr lvl="0"/>
            <a:r>
              <a:rPr lang="en-US" sz="1500" dirty="0"/>
              <a:t>This class is informal, so we’ll address questions as we go—any question is a good question, so please ask. Someone else in the room is probably wondering too. </a:t>
            </a:r>
            <a:r>
              <a:rPr lang="en-US" sz="1500" b="1" dirty="0"/>
              <a:t>Is there anything that anyone is particularly interested in right off the bat? </a:t>
            </a:r>
            <a:r>
              <a:rPr lang="en-US" sz="1500" i="1" dirty="0"/>
              <a:t>[If so, set expectations for when it will be addressed and who will cover the information.]</a:t>
            </a:r>
            <a:endParaRPr lang="en-US" sz="1500" dirty="0"/>
          </a:p>
          <a:p>
            <a:r>
              <a:rPr lang="en-US" sz="1500" dirty="0"/>
              <a:t> </a:t>
            </a:r>
          </a:p>
          <a:p>
            <a:r>
              <a:rPr lang="en-US" sz="1500" b="1" dirty="0"/>
              <a:t>Okay, let’s talk about the basics of kidney health.</a:t>
            </a:r>
            <a:r>
              <a:rPr lang="en-US" sz="1500" dirty="0"/>
              <a:t> </a:t>
            </a:r>
          </a:p>
        </p:txBody>
      </p:sp>
      <p:sp>
        <p:nvSpPr>
          <p:cNvPr id="4" name="Slide Number Placeholder 3"/>
          <p:cNvSpPr>
            <a:spLocks noGrp="1"/>
          </p:cNvSpPr>
          <p:nvPr>
            <p:ph type="sldNum" sz="quarter" idx="10"/>
          </p:nvPr>
        </p:nvSpPr>
        <p:spPr/>
        <p:txBody>
          <a:bodyPr/>
          <a:lstStyle/>
          <a:p>
            <a:fld id="{F3E3753F-97BE-F349-93F2-313751C7F8AE}" type="slidenum">
              <a:rPr lang="en-US" smtClean="0"/>
              <a:t>6</a:t>
            </a:fld>
            <a:endParaRPr lang="en-US" dirty="0"/>
          </a:p>
        </p:txBody>
      </p:sp>
    </p:spTree>
    <p:extLst>
      <p:ext uri="{BB962C8B-B14F-4D97-AF65-F5344CB8AC3E}">
        <p14:creationId xmlns:p14="http://schemas.microsoft.com/office/powerpoint/2010/main" val="873109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500" b="1" dirty="0"/>
              <a:t>“What’s so bad about salt?” </a:t>
            </a:r>
            <a:r>
              <a:rPr lang="en-US" sz="1500" dirty="0"/>
              <a:t>Consuming a lot of salt or sodium can cause fluid retention and throw off the balance in your body that your kidneys are fighting to maintain. </a:t>
            </a:r>
          </a:p>
          <a:p>
            <a:pPr lvl="0"/>
            <a:endParaRPr lang="en-US" sz="1500" dirty="0"/>
          </a:p>
          <a:p>
            <a:pPr lvl="0"/>
            <a:r>
              <a:rPr lang="en-US" sz="1500" b="1" dirty="0"/>
              <a:t>Fluid retention can cause swelling and shortness of breath. </a:t>
            </a:r>
          </a:p>
          <a:p>
            <a:pPr lvl="0"/>
            <a:endParaRPr lang="en-US" sz="1500" b="1" dirty="0"/>
          </a:p>
          <a:p>
            <a:pPr lvl="0"/>
            <a:r>
              <a:rPr lang="en-US" sz="1500" b="1" dirty="0"/>
              <a:t>Too much fluid can cause heart failure, high blood pressure and increased risk for stroke. </a:t>
            </a:r>
          </a:p>
          <a:p>
            <a:pPr lvl="0"/>
            <a:endParaRPr lang="en-US" sz="1500" b="1" dirty="0"/>
          </a:p>
          <a:p>
            <a:pPr lvl="0"/>
            <a:r>
              <a:rPr lang="en-US" sz="1500" b="1" dirty="0"/>
              <a:t>It’s important to avoid both adding salt to your food and consuming foods that already contain salt or sodium. </a:t>
            </a:r>
            <a:r>
              <a:rPr lang="en-US" sz="1500" dirty="0"/>
              <a:t>Salt is easily hidden in processed or prepackaged foods, as well as seasoning blends, so it’s really important to read food labels and be aware. </a:t>
            </a:r>
          </a:p>
        </p:txBody>
      </p:sp>
      <p:sp>
        <p:nvSpPr>
          <p:cNvPr id="4" name="Slide Number Placeholder 3"/>
          <p:cNvSpPr>
            <a:spLocks noGrp="1"/>
          </p:cNvSpPr>
          <p:nvPr>
            <p:ph type="sldNum" sz="quarter" idx="10"/>
          </p:nvPr>
        </p:nvSpPr>
        <p:spPr/>
        <p:txBody>
          <a:bodyPr/>
          <a:lstStyle/>
          <a:p>
            <a:fld id="{F3E3753F-97BE-F349-93F2-313751C7F8AE}" type="slidenum">
              <a:rPr lang="en-US" smtClean="0"/>
              <a:t>7</a:t>
            </a:fld>
            <a:endParaRPr lang="en-US" dirty="0"/>
          </a:p>
        </p:txBody>
      </p:sp>
    </p:spTree>
    <p:extLst>
      <p:ext uri="{BB962C8B-B14F-4D97-AF65-F5344CB8AC3E}">
        <p14:creationId xmlns:p14="http://schemas.microsoft.com/office/powerpoint/2010/main" val="10257102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500" b="1" dirty="0"/>
              <a:t>What is phosphorus exactly—and how do I avoid it? </a:t>
            </a:r>
            <a:r>
              <a:rPr lang="en-US" sz="1500" dirty="0"/>
              <a:t>Phosphorus is a mineral that’s found in many foods and that works with calcium to build strong bones and keep your body healthy. </a:t>
            </a:r>
          </a:p>
          <a:p>
            <a:endParaRPr lang="en-US" sz="1500" dirty="0"/>
          </a:p>
          <a:p>
            <a:r>
              <a:rPr lang="en-US" sz="1500" b="1" dirty="0"/>
              <a:t>When your kidneys can no longer keep your phosphorus at the right level, it builds up and becomes harmful to your body.</a:t>
            </a:r>
            <a:r>
              <a:rPr lang="en-US" sz="1500" dirty="0"/>
              <a:t> An excess of phosphorus can cause an increased risk of hip fractures and cardiovascular disease. </a:t>
            </a:r>
          </a:p>
          <a:p>
            <a:endParaRPr lang="en-US" sz="1500" dirty="0"/>
          </a:p>
          <a:p>
            <a:r>
              <a:rPr lang="en-US" sz="1500" b="1" dirty="0"/>
              <a:t>Foods that are high in phosphorus include:</a:t>
            </a:r>
            <a:r>
              <a:rPr lang="en-US" sz="1500" dirty="0"/>
              <a:t> dairy, chocolate and processed foods like biscuits, hot dogs, pizza and snack cakes. Eating fresh foods and checking food labels can help you avoid phosphorus. </a:t>
            </a:r>
          </a:p>
        </p:txBody>
      </p:sp>
      <p:sp>
        <p:nvSpPr>
          <p:cNvPr id="4" name="Slide Number Placeholder 3"/>
          <p:cNvSpPr>
            <a:spLocks noGrp="1"/>
          </p:cNvSpPr>
          <p:nvPr>
            <p:ph type="sldNum" sz="quarter" idx="10"/>
          </p:nvPr>
        </p:nvSpPr>
        <p:spPr/>
        <p:txBody>
          <a:bodyPr/>
          <a:lstStyle/>
          <a:p>
            <a:fld id="{F3E3753F-97BE-F349-93F2-313751C7F8AE}" type="slidenum">
              <a:rPr lang="en-US" smtClean="0"/>
              <a:t>8</a:t>
            </a:fld>
            <a:endParaRPr lang="en-US" dirty="0"/>
          </a:p>
        </p:txBody>
      </p:sp>
    </p:spTree>
    <p:extLst>
      <p:ext uri="{BB962C8B-B14F-4D97-AF65-F5344CB8AC3E}">
        <p14:creationId xmlns:p14="http://schemas.microsoft.com/office/powerpoint/2010/main" val="486765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500" b="1" dirty="0"/>
              <a:t>At stage 5, if you go on dialysis, some of the eating guidelines change. </a:t>
            </a:r>
            <a:r>
              <a:rPr lang="en-US" sz="1500" dirty="0"/>
              <a:t>Dialysis changes the way your body processes food, so some of the guidelines are the same as in stages 1–4 of CKD and some change. </a:t>
            </a:r>
          </a:p>
          <a:p>
            <a:pPr lvl="0"/>
            <a:endParaRPr lang="en-US" sz="1500" dirty="0"/>
          </a:p>
          <a:p>
            <a:pPr lvl="0"/>
            <a:r>
              <a:rPr lang="en-US" sz="1500" b="1" dirty="0"/>
              <a:t>One big change is that </a:t>
            </a:r>
            <a:r>
              <a:rPr lang="en-US" sz="1500" b="1" i="1" dirty="0"/>
              <a:t>more</a:t>
            </a:r>
            <a:r>
              <a:rPr lang="en-US" sz="1500" b="1" dirty="0"/>
              <a:t> protein is typically needed once you go on dialysis</a:t>
            </a:r>
            <a:r>
              <a:rPr lang="en-US" sz="1500" dirty="0"/>
              <a:t>. You’ll still need to avoid salt, sodium and phosphorus. </a:t>
            </a:r>
          </a:p>
          <a:p>
            <a:pPr lvl="0"/>
            <a:endParaRPr lang="en-US" sz="1500" dirty="0"/>
          </a:p>
          <a:p>
            <a:pPr lvl="0"/>
            <a:r>
              <a:rPr lang="en-US" sz="1500" b="1" dirty="0"/>
              <a:t>Because dialysis works to remove excess fluid from your body, you’ll also need to limit the amount of fluid you consume.</a:t>
            </a:r>
            <a:r>
              <a:rPr lang="en-US" sz="1500" dirty="0"/>
              <a:t> </a:t>
            </a:r>
          </a:p>
          <a:p>
            <a:pPr lvl="0"/>
            <a:endParaRPr lang="en-US" sz="1500" dirty="0"/>
          </a:p>
          <a:p>
            <a:pPr lvl="0"/>
            <a:r>
              <a:rPr lang="en-US" sz="1500" dirty="0"/>
              <a:t>If this seems like a lot to remember, don’t worry! As part of your dialysis care team, you’ll have a dietitian who will be there to help. </a:t>
            </a:r>
          </a:p>
        </p:txBody>
      </p:sp>
      <p:sp>
        <p:nvSpPr>
          <p:cNvPr id="4" name="Slide Number Placeholder 3"/>
          <p:cNvSpPr>
            <a:spLocks noGrp="1"/>
          </p:cNvSpPr>
          <p:nvPr>
            <p:ph type="sldNum" sz="quarter" idx="10"/>
          </p:nvPr>
        </p:nvSpPr>
        <p:spPr/>
        <p:txBody>
          <a:bodyPr/>
          <a:lstStyle/>
          <a:p>
            <a:fld id="{F3E3753F-97BE-F349-93F2-313751C7F8AE}" type="slidenum">
              <a:rPr lang="en-US" smtClean="0"/>
              <a:t>9</a:t>
            </a:fld>
            <a:endParaRPr lang="en-US" dirty="0"/>
          </a:p>
        </p:txBody>
      </p:sp>
    </p:spTree>
    <p:extLst>
      <p:ext uri="{BB962C8B-B14F-4D97-AF65-F5344CB8AC3E}">
        <p14:creationId xmlns:p14="http://schemas.microsoft.com/office/powerpoint/2010/main" val="21235294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46138" y="5748600"/>
            <a:ext cx="7392987" cy="652463"/>
          </a:xfrm>
          <a:prstGeom prst="rect">
            <a:avLst/>
          </a:prstGeom>
        </p:spPr>
        <p:txBody>
          <a:bodyPr>
            <a:normAutofit/>
          </a:bodyPr>
          <a:lstStyle>
            <a:lvl1pPr marL="0" indent="0">
              <a:buNone/>
              <a:defRPr sz="1600" baseline="0">
                <a:solidFill>
                  <a:srgbClr val="313132"/>
                </a:solidFill>
                <a:latin typeface="Arial" charset="0"/>
                <a:ea typeface="Arial" charset="0"/>
                <a:cs typeface="Arial" charset="0"/>
              </a:defRPr>
            </a:lvl1pPr>
          </a:lstStyle>
          <a:p>
            <a:pPr lvl="0"/>
            <a:r>
              <a:rPr lang="en-US" dirty="0"/>
              <a:t>Click to edit Master text styles</a:t>
            </a:r>
          </a:p>
        </p:txBody>
      </p:sp>
      <p:sp>
        <p:nvSpPr>
          <p:cNvPr id="2" name="Title 1"/>
          <p:cNvSpPr>
            <a:spLocks noGrp="1"/>
          </p:cNvSpPr>
          <p:nvPr>
            <p:ph type="title"/>
          </p:nvPr>
        </p:nvSpPr>
        <p:spPr>
          <a:xfrm>
            <a:off x="846664" y="4722798"/>
            <a:ext cx="7399869" cy="870588"/>
          </a:xfrm>
          <a:prstGeom prst="rect">
            <a:avLst/>
          </a:prstGeom>
        </p:spPr>
        <p:txBody>
          <a:bodyPr anchor="ctr">
            <a:normAutofit/>
          </a:bodyPr>
          <a:lstStyle>
            <a:lvl1pPr algn="l">
              <a:lnSpc>
                <a:spcPct val="90000"/>
              </a:lnSpc>
              <a:defRPr sz="2800" baseline="0">
                <a:solidFill>
                  <a:schemeClr val="accent1"/>
                </a:solidFill>
                <a:latin typeface="Arial" charset="0"/>
                <a:ea typeface="Arial" charset="0"/>
                <a:cs typeface="Arial" charset="0"/>
              </a:defRPr>
            </a:lvl1pPr>
          </a:lstStyle>
          <a:p>
            <a:r>
              <a:rPr lang="en-US" dirty="0"/>
              <a:t>Click to edit Master title</a:t>
            </a:r>
          </a:p>
        </p:txBody>
      </p:sp>
      <p:sp>
        <p:nvSpPr>
          <p:cNvPr id="4" name="Text Placeholder 3"/>
          <p:cNvSpPr>
            <a:spLocks noGrp="1"/>
          </p:cNvSpPr>
          <p:nvPr>
            <p:ph type="body" sz="quarter" idx="11" hasCustomPrompt="1"/>
          </p:nvPr>
        </p:nvSpPr>
        <p:spPr>
          <a:xfrm>
            <a:off x="846138" y="4254057"/>
            <a:ext cx="3346450" cy="355600"/>
          </a:xfrm>
          <a:prstGeom prst="rect">
            <a:avLst/>
          </a:prstGeom>
        </p:spPr>
        <p:txBody>
          <a:bodyPr/>
          <a:lstStyle>
            <a:lvl1pPr marL="0" indent="0">
              <a:buNone/>
              <a:defRPr sz="1200">
                <a:solidFill>
                  <a:schemeClr val="tx2"/>
                </a:solidFill>
              </a:defRPr>
            </a:lvl1pPr>
            <a:lvl2pPr>
              <a:defRPr sz="1200"/>
            </a:lvl2pPr>
            <a:lvl3pPr>
              <a:defRPr sz="1200"/>
            </a:lvl3pPr>
            <a:lvl4pPr>
              <a:defRPr sz="1200"/>
            </a:lvl4pPr>
            <a:lvl5pPr>
              <a:defRPr sz="1200"/>
            </a:lvl5pPr>
          </a:lstStyle>
          <a:p>
            <a:pPr lvl="0"/>
            <a:r>
              <a:rPr lang="en-US" dirty="0"/>
              <a:t>Click to edit Date</a:t>
            </a:r>
          </a:p>
        </p:txBody>
      </p:sp>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6421317"/>
            <a:ext cx="8773611" cy="191248"/>
          </a:xfrm>
          <a:prstGeom prst="rect">
            <a:avLst/>
          </a:prstGeom>
        </p:spPr>
      </p:pic>
    </p:spTree>
    <p:extLst>
      <p:ext uri="{BB962C8B-B14F-4D97-AF65-F5344CB8AC3E}">
        <p14:creationId xmlns:p14="http://schemas.microsoft.com/office/powerpoint/2010/main" val="1316177990"/>
      </p:ext>
    </p:extLst>
  </p:cSld>
  <p:clrMapOvr>
    <a:masterClrMapping/>
  </p:clrMapOvr>
  <p:extLst>
    <p:ext uri="{DCECCB84-F9BA-43D5-87BE-67443E8EF086}">
      <p15:sldGuideLst xmlns:p15="http://schemas.microsoft.com/office/powerpoint/2012/main">
        <p15:guide id="1" pos="600" userDrawn="1">
          <p15:clr>
            <a:srgbClr val="FBAE40"/>
          </p15:clr>
        </p15:guide>
        <p15:guide id="2" pos="57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and Content - Standar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a:t>Click to edit Master title style</a:t>
            </a:r>
            <a:endParaRPr lang="en-GB" dirty="0"/>
          </a:p>
        </p:txBody>
      </p:sp>
      <p:sp>
        <p:nvSpPr>
          <p:cNvPr id="3" name="Content Placeholder 2"/>
          <p:cNvSpPr>
            <a:spLocks noGrp="1"/>
          </p:cNvSpPr>
          <p:nvPr>
            <p:ph idx="1"/>
          </p:nvPr>
        </p:nvSpPr>
        <p:spPr>
          <a:xfrm>
            <a:off x="381000" y="1524000"/>
            <a:ext cx="8382000" cy="4764088"/>
          </a:xfrm>
          <a:prstGeom prst="rect">
            <a:avLst/>
          </a:prstGeom>
        </p:spPr>
        <p:txBody>
          <a:bodyPr/>
          <a:lstStyle>
            <a:lvl1pPr>
              <a:defRPr>
                <a:latin typeface="+mn-lt"/>
              </a:defRPr>
            </a:lvl1pPr>
            <a:lvl2pPr>
              <a:defRPr>
                <a:latin typeface="+mn-lt"/>
              </a:defRPr>
            </a:lvl2pPr>
            <a:lvl3pPr>
              <a:defRPr sz="1600">
                <a:latin typeface="+mn-lt"/>
              </a:defRPr>
            </a:lvl3pPr>
            <a:lvl4pPr>
              <a:defRPr sz="1400">
                <a:latin typeface="+mn-lt"/>
              </a:defRPr>
            </a:lvl4pPr>
            <a:lvl5pPr>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65915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8033E4F-07C3-8DD9-1A18-5BD71A92E409}"/>
              </a:ext>
            </a:extLst>
          </p:cNvPr>
          <p:cNvSpPr>
            <a:spLocks noGrp="1"/>
          </p:cNvSpPr>
          <p:nvPr>
            <p:ph type="title"/>
          </p:nvPr>
        </p:nvSpPr>
        <p:spPr>
          <a:xfrm>
            <a:off x="457200" y="456565"/>
            <a:ext cx="7886700" cy="994118"/>
          </a:xfrm>
          <a:prstGeom prst="rect">
            <a:avLst/>
          </a:prstGeom>
        </p:spPr>
        <p:txBody>
          <a:bodyPr vert="horz" lIns="91440" tIns="45720" rIns="91440" bIns="45720" rtlCol="0" anchor="t" anchorCtr="0">
            <a:normAutofit/>
          </a:bodyPr>
          <a:lstStyle>
            <a:lvl1pPr>
              <a:defRPr sz="2100" baseline="0"/>
            </a:lvl1pPr>
          </a:lstStyle>
          <a:p>
            <a:r>
              <a:rPr lang="en-US" dirty="0"/>
              <a:t>Click to edit Master title style</a:t>
            </a:r>
          </a:p>
        </p:txBody>
      </p:sp>
      <p:sp>
        <p:nvSpPr>
          <p:cNvPr id="2" name="Text Placeholder 2">
            <a:extLst>
              <a:ext uri="{FF2B5EF4-FFF2-40B4-BE49-F238E27FC236}">
                <a16:creationId xmlns:a16="http://schemas.microsoft.com/office/drawing/2014/main" id="{B24F54E9-2A10-BB87-2674-5CFEBD52258F}"/>
              </a:ext>
            </a:extLst>
          </p:cNvPr>
          <p:cNvSpPr>
            <a:spLocks noGrp="1"/>
          </p:cNvSpPr>
          <p:nvPr>
            <p:ph idx="1"/>
          </p:nvPr>
        </p:nvSpPr>
        <p:spPr>
          <a:xfrm>
            <a:off x="457200" y="1825625"/>
            <a:ext cx="7886700" cy="4351338"/>
          </a:xfrm>
          <a:prstGeom prst="rect">
            <a:avLst/>
          </a:prstGeom>
        </p:spPr>
        <p:txBody>
          <a:bodyPr vert="horz" lIns="91440" tIns="45720" rIns="91440" bIns="45720" rtlCol="0">
            <a:normAutofit/>
          </a:bodyPr>
          <a:lstStyle/>
          <a:p>
            <a:pPr lvl="0"/>
            <a:r>
              <a:rPr lang="en-US" dirty="0"/>
              <a:t> Click to edit Master text styles</a:t>
            </a:r>
          </a:p>
        </p:txBody>
      </p:sp>
    </p:spTree>
    <p:extLst>
      <p:ext uri="{BB962C8B-B14F-4D97-AF65-F5344CB8AC3E}">
        <p14:creationId xmlns:p14="http://schemas.microsoft.com/office/powerpoint/2010/main" val="18980444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33744"/>
            <a:ext cx="9144000" cy="524256"/>
          </a:xfrm>
          <a:prstGeom prst="rect">
            <a:avLst/>
          </a:prstGeom>
        </p:spPr>
      </p:pic>
      <p:sp>
        <p:nvSpPr>
          <p:cNvPr id="5" name="Text Placeholder 4"/>
          <p:cNvSpPr>
            <a:spLocks noGrp="1"/>
          </p:cNvSpPr>
          <p:nvPr>
            <p:ph type="body" sz="quarter" idx="10"/>
          </p:nvPr>
        </p:nvSpPr>
        <p:spPr>
          <a:xfrm>
            <a:off x="846138" y="5387093"/>
            <a:ext cx="7392987" cy="652463"/>
          </a:xfrm>
          <a:prstGeom prst="rect">
            <a:avLst/>
          </a:prstGeom>
        </p:spPr>
        <p:txBody>
          <a:bodyPr>
            <a:normAutofit/>
          </a:bodyPr>
          <a:lstStyle>
            <a:lvl1pPr marL="0" indent="0">
              <a:buNone/>
              <a:defRPr sz="1600" baseline="0">
                <a:solidFill>
                  <a:srgbClr val="313132"/>
                </a:solidFill>
                <a:latin typeface="Arial" charset="0"/>
                <a:ea typeface="Arial" charset="0"/>
                <a:cs typeface="Arial" charset="0"/>
              </a:defRPr>
            </a:lvl1pPr>
          </a:lstStyle>
          <a:p>
            <a:pPr lvl="0"/>
            <a:r>
              <a:rPr lang="en-US" dirty="0"/>
              <a:t>Click to edit Master text styles</a:t>
            </a:r>
          </a:p>
        </p:txBody>
      </p:sp>
      <p:sp>
        <p:nvSpPr>
          <p:cNvPr id="2" name="Title 1"/>
          <p:cNvSpPr>
            <a:spLocks noGrp="1"/>
          </p:cNvSpPr>
          <p:nvPr>
            <p:ph type="title"/>
          </p:nvPr>
        </p:nvSpPr>
        <p:spPr>
          <a:xfrm>
            <a:off x="846664" y="4361291"/>
            <a:ext cx="7399869" cy="870588"/>
          </a:xfrm>
          <a:prstGeom prst="rect">
            <a:avLst/>
          </a:prstGeom>
        </p:spPr>
        <p:txBody>
          <a:bodyPr anchor="ctr">
            <a:normAutofit/>
          </a:bodyPr>
          <a:lstStyle>
            <a:lvl1pPr algn="l">
              <a:lnSpc>
                <a:spcPct val="90000"/>
              </a:lnSpc>
              <a:defRPr sz="2800" baseline="0">
                <a:solidFill>
                  <a:schemeClr val="accent1"/>
                </a:solidFill>
                <a:latin typeface="Arial" charset="0"/>
                <a:ea typeface="Arial" charset="0"/>
                <a:cs typeface="Arial" charset="0"/>
              </a:defRPr>
            </a:lvl1pPr>
          </a:lstStyle>
          <a:p>
            <a:r>
              <a:rPr lang="en-US" dirty="0"/>
              <a:t>Click to edit Master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12552" y="1295399"/>
            <a:ext cx="7327361" cy="2438400"/>
          </a:xfrm>
          <a:prstGeom prst="rect">
            <a:avLst/>
          </a:prstGeom>
        </p:spPr>
      </p:pic>
      <p:pic>
        <p:nvPicPr>
          <p:cNvPr id="11" name="Picture 10" descr="freseniuskidneycare_logo.eps"/>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4566" y="294217"/>
            <a:ext cx="2768600" cy="596900"/>
          </a:xfrm>
          <a:prstGeom prst="rect">
            <a:avLst/>
          </a:prstGeom>
        </p:spPr>
      </p:pic>
      <p:sp>
        <p:nvSpPr>
          <p:cNvPr id="4" name="Text Placeholder 3"/>
          <p:cNvSpPr>
            <a:spLocks noGrp="1"/>
          </p:cNvSpPr>
          <p:nvPr>
            <p:ph type="body" sz="quarter" idx="11" hasCustomPrompt="1"/>
          </p:nvPr>
        </p:nvSpPr>
        <p:spPr>
          <a:xfrm>
            <a:off x="846138" y="3892550"/>
            <a:ext cx="3346450" cy="355600"/>
          </a:xfrm>
          <a:prstGeom prst="rect">
            <a:avLst/>
          </a:prstGeom>
        </p:spPr>
        <p:txBody>
          <a:bodyPr/>
          <a:lstStyle>
            <a:lvl1pPr marL="0" indent="0">
              <a:buNone/>
              <a:defRPr sz="1200">
                <a:solidFill>
                  <a:schemeClr val="tx2"/>
                </a:solidFill>
              </a:defRPr>
            </a:lvl1pPr>
            <a:lvl2pPr>
              <a:defRPr sz="1200"/>
            </a:lvl2pPr>
            <a:lvl3pPr>
              <a:defRPr sz="1200"/>
            </a:lvl3pPr>
            <a:lvl4pPr>
              <a:defRPr sz="1200"/>
            </a:lvl4pPr>
            <a:lvl5pPr>
              <a:defRPr sz="1200"/>
            </a:lvl5pPr>
          </a:lstStyle>
          <a:p>
            <a:pPr lvl="0"/>
            <a:r>
              <a:rPr lang="en-US" dirty="0"/>
              <a:t>Click to edit Date</a:t>
            </a:r>
          </a:p>
        </p:txBody>
      </p:sp>
    </p:spTree>
    <p:extLst>
      <p:ext uri="{BB962C8B-B14F-4D97-AF65-F5344CB8AC3E}">
        <p14:creationId xmlns:p14="http://schemas.microsoft.com/office/powerpoint/2010/main" val="2003643914"/>
      </p:ext>
    </p:extLst>
  </p:cSld>
  <p:clrMapOvr>
    <a:masterClrMapping/>
  </p:clrMapOvr>
  <p:extLst>
    <p:ext uri="{DCECCB84-F9BA-43D5-87BE-67443E8EF086}">
      <p15:sldGuideLst xmlns:p15="http://schemas.microsoft.com/office/powerpoint/2012/main">
        <p15:guide id="1" pos="600">
          <p15:clr>
            <a:srgbClr val="FBAE40"/>
          </p15:clr>
        </p15:guide>
        <p15:guide id="2" pos="57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33744"/>
            <a:ext cx="9144000" cy="524256"/>
          </a:xfrm>
          <a:prstGeom prst="rect">
            <a:avLst/>
          </a:prstGeom>
        </p:spPr>
      </p:pic>
      <p:pic>
        <p:nvPicPr>
          <p:cNvPr id="7" name="Picture 6" descr="sectiontitl_graphic.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1822446"/>
            <a:ext cx="9144000" cy="1130300"/>
          </a:xfrm>
          <a:prstGeom prst="rect">
            <a:avLst/>
          </a:prstGeom>
        </p:spPr>
      </p:pic>
      <p:sp>
        <p:nvSpPr>
          <p:cNvPr id="12" name="Title 11"/>
          <p:cNvSpPr>
            <a:spLocks noGrp="1"/>
          </p:cNvSpPr>
          <p:nvPr>
            <p:ph type="title"/>
          </p:nvPr>
        </p:nvSpPr>
        <p:spPr>
          <a:xfrm>
            <a:off x="2441543" y="1822446"/>
            <a:ext cx="5084808" cy="1130300"/>
          </a:xfrm>
          <a:prstGeom prst="rect">
            <a:avLst/>
          </a:prstGeom>
          <a:noFill/>
        </p:spPr>
        <p:txBody>
          <a:bodyPr wrap="square" rtlCol="0" anchor="ctr">
            <a:normAutofit/>
          </a:bodyPr>
          <a:lstStyle>
            <a:lvl1pPr algn="l">
              <a:lnSpc>
                <a:spcPct val="90000"/>
              </a:lnSpc>
              <a:defRPr lang="en-US" sz="2800" dirty="0">
                <a:solidFill>
                  <a:srgbClr val="18407C"/>
                </a:solidFill>
                <a:latin typeface="Arial MT Std"/>
                <a:ea typeface="+mn-ea"/>
                <a:cs typeface="Arial MT Std"/>
              </a:defRPr>
            </a:lvl1pPr>
          </a:lstStyle>
          <a:p>
            <a:r>
              <a:rPr lang="en-US" sz="2800" dirty="0">
                <a:solidFill>
                  <a:srgbClr val="18407C"/>
                </a:solidFill>
                <a:latin typeface="Arial MT Std"/>
                <a:cs typeface="Arial MT Std"/>
              </a:rPr>
              <a:t>Click to edit Master title style</a:t>
            </a:r>
          </a:p>
        </p:txBody>
      </p:sp>
      <p:sp>
        <p:nvSpPr>
          <p:cNvPr id="16" name="Text Placeholder 15"/>
          <p:cNvSpPr>
            <a:spLocks noGrp="1"/>
          </p:cNvSpPr>
          <p:nvPr>
            <p:ph type="body" sz="quarter" idx="10" hasCustomPrompt="1"/>
          </p:nvPr>
        </p:nvSpPr>
        <p:spPr>
          <a:xfrm>
            <a:off x="2441524" y="3270250"/>
            <a:ext cx="5084866" cy="820983"/>
          </a:xfrm>
          <a:prstGeom prst="rect">
            <a:avLst/>
          </a:prstGeom>
        </p:spPr>
        <p:txBody>
          <a:bodyPr>
            <a:normAutofit/>
          </a:bodyPr>
          <a:lstStyle>
            <a:lvl1pPr marL="0" indent="0">
              <a:lnSpc>
                <a:spcPct val="95000"/>
              </a:lnSpc>
              <a:spcBef>
                <a:spcPts val="600"/>
              </a:spcBef>
              <a:buNone/>
              <a:defRPr sz="1600" baseline="0">
                <a:latin typeface="Arial" charset="0"/>
                <a:ea typeface="Arial" charset="0"/>
                <a:cs typeface="Arial" charset="0"/>
              </a:defRPr>
            </a:lvl1pPr>
            <a:lvl2pPr marL="457200" indent="0">
              <a:buNone/>
              <a:defRPr sz="1600">
                <a:latin typeface="Arial" charset="0"/>
                <a:ea typeface="Arial" charset="0"/>
                <a:cs typeface="Arial" charset="0"/>
              </a:defRPr>
            </a:lvl2pPr>
            <a:lvl3pPr marL="914400" indent="0">
              <a:buNone/>
              <a:defRPr sz="1600">
                <a:latin typeface="Arial" charset="0"/>
                <a:ea typeface="Arial" charset="0"/>
                <a:cs typeface="Arial" charset="0"/>
              </a:defRPr>
            </a:lvl3pPr>
            <a:lvl4pPr marL="1371600" indent="0">
              <a:buNone/>
              <a:defRPr sz="1600">
                <a:latin typeface="Arial" charset="0"/>
                <a:ea typeface="Arial" charset="0"/>
                <a:cs typeface="Arial" charset="0"/>
              </a:defRPr>
            </a:lvl4pPr>
            <a:lvl5pPr marL="1828800" indent="0">
              <a:buNone/>
              <a:defRPr sz="1600">
                <a:latin typeface="Arial" charset="0"/>
                <a:ea typeface="Arial" charset="0"/>
                <a:cs typeface="Arial" charset="0"/>
              </a:defRPr>
            </a:lvl5pPr>
          </a:lstStyle>
          <a:p>
            <a:pPr lvl="0"/>
            <a:r>
              <a:rPr lang="en-US" dirty="0"/>
              <a:t>Click to edit Master text styles</a:t>
            </a:r>
          </a:p>
        </p:txBody>
      </p:sp>
      <p:sp>
        <p:nvSpPr>
          <p:cNvPr id="10" name="TextBox 9"/>
          <p:cNvSpPr txBox="1"/>
          <p:nvPr userDrawn="1"/>
        </p:nvSpPr>
        <p:spPr>
          <a:xfrm>
            <a:off x="3172408" y="6512504"/>
            <a:ext cx="2799184" cy="200055"/>
          </a:xfrm>
          <a:prstGeom prst="rect">
            <a:avLst/>
          </a:prstGeom>
          <a:noFill/>
        </p:spPr>
        <p:txBody>
          <a:bodyPr wrap="square" rtlCol="0">
            <a:spAutoFit/>
          </a:bodyPr>
          <a:lstStyle/>
          <a:p>
            <a:pPr algn="ctr"/>
            <a:r>
              <a:rPr lang="en-US" sz="700" dirty="0">
                <a:solidFill>
                  <a:schemeClr val="bg1"/>
                </a:solidFill>
                <a:latin typeface="Arial MT Std"/>
                <a:cs typeface="Arial MT Std"/>
              </a:rPr>
              <a:t>FOR INTERNAL PURPOSES ONLY.</a:t>
            </a:r>
          </a:p>
        </p:txBody>
      </p:sp>
    </p:spTree>
    <p:extLst>
      <p:ext uri="{BB962C8B-B14F-4D97-AF65-F5344CB8AC3E}">
        <p14:creationId xmlns:p14="http://schemas.microsoft.com/office/powerpoint/2010/main" val="3353613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7200" y="1468017"/>
            <a:ext cx="8226425" cy="4435151"/>
          </a:xfrm>
          <a:prstGeom prst="rect">
            <a:avLst/>
          </a:prstGeom>
        </p:spPr>
        <p:txBody>
          <a:bodyPr>
            <a:normAutofit/>
          </a:bodyPr>
          <a:lstStyle>
            <a:lvl1pPr marL="0" indent="0">
              <a:lnSpc>
                <a:spcPct val="95000"/>
              </a:lnSpc>
              <a:spcBef>
                <a:spcPts val="1200"/>
              </a:spcBef>
              <a:spcAft>
                <a:spcPts val="0"/>
              </a:spcAft>
              <a:buFontTx/>
              <a:buNone/>
              <a:defRPr sz="1600" baseline="0">
                <a:solidFill>
                  <a:srgbClr val="313132"/>
                </a:solidFill>
                <a:latin typeface="Arial" charset="0"/>
                <a:ea typeface="Arial" charset="0"/>
                <a:cs typeface="Arial" charset="0"/>
              </a:defRPr>
            </a:lvl1pPr>
            <a:lvl2pPr marL="285750" indent="-273050">
              <a:lnSpc>
                <a:spcPct val="95000"/>
              </a:lnSpc>
              <a:spcBef>
                <a:spcPts val="600"/>
              </a:spcBef>
              <a:spcAft>
                <a:spcPts val="0"/>
              </a:spcAft>
              <a:buFontTx/>
              <a:buBlip>
                <a:blip r:embed="rId2"/>
              </a:buBlip>
              <a:defRPr sz="1600" baseline="0">
                <a:solidFill>
                  <a:srgbClr val="313132"/>
                </a:solidFill>
                <a:latin typeface="Arial" charset="0"/>
                <a:ea typeface="Arial" charset="0"/>
                <a:cs typeface="Arial" charset="0"/>
              </a:defRPr>
            </a:lvl2pPr>
            <a:lvl3pPr marL="571500" indent="-228600">
              <a:lnSpc>
                <a:spcPct val="95000"/>
              </a:lnSpc>
              <a:spcBef>
                <a:spcPts val="300"/>
              </a:spcBef>
              <a:spcAft>
                <a:spcPts val="0"/>
              </a:spcAft>
              <a:buClr>
                <a:schemeClr val="tx1"/>
              </a:buClr>
              <a:buFont typeface="Arial" panose="020B0604020202020204" pitchFamily="34" charset="0"/>
              <a:buChar char="̶"/>
              <a:defRPr sz="1400" baseline="0">
                <a:solidFill>
                  <a:srgbClr val="313132"/>
                </a:solidFill>
                <a:latin typeface="Arial" charset="0"/>
                <a:ea typeface="Arial" charset="0"/>
                <a:cs typeface="Arial" charset="0"/>
              </a:defRPr>
            </a:lvl3pPr>
            <a:lvl4pPr marL="858838" indent="-273050">
              <a:spcBef>
                <a:spcPts val="0"/>
              </a:spcBef>
              <a:spcAft>
                <a:spcPts val="100"/>
              </a:spcAft>
              <a:buClr>
                <a:schemeClr val="accent1"/>
              </a:buClr>
              <a:buFont typeface="Arial" panose="020B0604020202020204" pitchFamily="34" charset="0"/>
              <a:buChar char="•"/>
              <a:defRPr sz="1400">
                <a:solidFill>
                  <a:srgbClr val="313132"/>
                </a:solidFill>
                <a:latin typeface="Arial" charset="0"/>
                <a:ea typeface="Arial" charset="0"/>
                <a:cs typeface="Arial" charset="0"/>
              </a:defRPr>
            </a:lvl4pPr>
            <a:lvl5pPr marL="1371600" indent="-274320">
              <a:spcBef>
                <a:spcPts val="0"/>
              </a:spcBef>
              <a:defRPr sz="1000">
                <a:solidFill>
                  <a:srgbClr val="313132"/>
                </a:solidFill>
                <a:latin typeface="Arial" charset="0"/>
                <a:ea typeface="Arial" charset="0"/>
                <a:cs typeface="Arial" charset="0"/>
              </a:defRPr>
            </a:lvl5pPr>
          </a:lstStyle>
          <a:p>
            <a:pPr lvl="0"/>
            <a:r>
              <a:rPr lang="en-US" dirty="0"/>
              <a:t>Click to edit Master text styles </a:t>
            </a:r>
          </a:p>
          <a:p>
            <a:pPr lvl="1"/>
            <a:r>
              <a:rPr lang="en-US" dirty="0"/>
              <a:t>First level</a:t>
            </a:r>
          </a:p>
          <a:p>
            <a:pPr lvl="2"/>
            <a:r>
              <a:rPr lang="en-US" dirty="0"/>
              <a:t>Second level</a:t>
            </a:r>
          </a:p>
          <a:p>
            <a:pPr lvl="3"/>
            <a:r>
              <a:rPr lang="en-US" dirty="0"/>
              <a:t>Third level</a:t>
            </a:r>
          </a:p>
        </p:txBody>
      </p:sp>
      <p:sp>
        <p:nvSpPr>
          <p:cNvPr id="3" name="Footer Placeholder 2"/>
          <p:cNvSpPr>
            <a:spLocks noGrp="1"/>
          </p:cNvSpPr>
          <p:nvPr>
            <p:ph type="ftr" sz="quarter" idx="15"/>
          </p:nvPr>
        </p:nvSpPr>
        <p:spPr>
          <a:xfrm>
            <a:off x="666572" y="5970984"/>
            <a:ext cx="5477853" cy="365125"/>
          </a:xfrm>
          <a:prstGeom prst="rect">
            <a:avLst/>
          </a:prstGeom>
        </p:spPr>
        <p:txBody>
          <a:bodyPr/>
          <a:lstStyle/>
          <a:p>
            <a:endParaRPr lang="en-US" dirty="0"/>
          </a:p>
        </p:txBody>
      </p:sp>
      <p:sp>
        <p:nvSpPr>
          <p:cNvPr id="4" name="Slide Number Placeholder 3"/>
          <p:cNvSpPr>
            <a:spLocks noGrp="1"/>
          </p:cNvSpPr>
          <p:nvPr>
            <p:ph type="sldNum" sz="quarter" idx="16"/>
          </p:nvPr>
        </p:nvSpPr>
        <p:spPr/>
        <p:txBody>
          <a:bodyPr/>
          <a:lstStyle/>
          <a:p>
            <a:fld id="{721656C6-A1A9-44E4-9549-7D282C0C31B5}"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2999272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multi-text content boxes">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457200" y="3770313"/>
            <a:ext cx="1917700" cy="1900237"/>
          </a:xfrm>
          <a:prstGeom prst="rect">
            <a:avLst/>
          </a:prstGeom>
          <a:solidFill>
            <a:schemeClr val="bg1">
              <a:lumMod val="75000"/>
            </a:schemeClr>
          </a:solidFill>
          <a:ln w="25400">
            <a:solidFill>
              <a:srgbClr val="7CBE30"/>
            </a:solidFill>
          </a:ln>
        </p:spPr>
        <p:txBody>
          <a:bodyPr/>
          <a:lstStyle>
            <a:lvl1pPr marL="0" indent="0" algn="ctr">
              <a:buNone/>
              <a:defRPr sz="1200" baseline="0">
                <a:latin typeface="Arial" charset="0"/>
                <a:ea typeface="Arial" charset="0"/>
                <a:cs typeface="Arial" charset="0"/>
              </a:defRPr>
            </a:lvl1pPr>
          </a:lstStyle>
          <a:p>
            <a:r>
              <a:rPr lang="en-US" dirty="0"/>
              <a:t>Tap icon to add Picture. Resize as needed</a:t>
            </a:r>
          </a:p>
        </p:txBody>
      </p:sp>
      <p:sp>
        <p:nvSpPr>
          <p:cNvPr id="14" name="Text Placeholder 13"/>
          <p:cNvSpPr>
            <a:spLocks noGrp="1"/>
          </p:cNvSpPr>
          <p:nvPr>
            <p:ph type="body" sz="quarter" idx="11" hasCustomPrompt="1"/>
          </p:nvPr>
        </p:nvSpPr>
        <p:spPr>
          <a:xfrm>
            <a:off x="457200" y="2122056"/>
            <a:ext cx="8226425" cy="1371600"/>
          </a:xfrm>
          <a:prstGeom prst="rect">
            <a:avLst/>
          </a:prstGeom>
        </p:spPr>
        <p:txBody>
          <a:bodyPr>
            <a:normAutofit/>
          </a:bodyPr>
          <a:lstStyle>
            <a:lvl1pPr marL="274320" indent="-274320">
              <a:lnSpc>
                <a:spcPct val="95000"/>
              </a:lnSpc>
              <a:spcBef>
                <a:spcPts val="600"/>
              </a:spcBef>
              <a:spcAft>
                <a:spcPts val="0"/>
              </a:spcAft>
              <a:buFontTx/>
              <a:buBlip>
                <a:blip r:embed="rId2"/>
              </a:buBlip>
              <a:defRPr sz="1600" baseline="0">
                <a:solidFill>
                  <a:srgbClr val="313132"/>
                </a:solidFill>
                <a:latin typeface="Arial" charset="0"/>
                <a:ea typeface="Arial" charset="0"/>
                <a:cs typeface="Arial" charset="0"/>
              </a:defRPr>
            </a:lvl1pPr>
            <a:lvl2pPr marL="571500" indent="-285750">
              <a:lnSpc>
                <a:spcPct val="95000"/>
              </a:lnSpc>
              <a:spcBef>
                <a:spcPts val="300"/>
              </a:spcBef>
              <a:spcAft>
                <a:spcPts val="0"/>
              </a:spcAft>
              <a:defRPr sz="1400">
                <a:solidFill>
                  <a:srgbClr val="313132"/>
                </a:solidFill>
                <a:latin typeface="Arial" charset="0"/>
                <a:ea typeface="Arial" charset="0"/>
                <a:cs typeface="Arial" charset="0"/>
              </a:defRPr>
            </a:lvl2pPr>
            <a:lvl3pPr marL="801688" indent="-230188">
              <a:lnSpc>
                <a:spcPct val="95000"/>
              </a:lnSpc>
              <a:spcBef>
                <a:spcPts val="100"/>
              </a:spcBef>
              <a:spcAft>
                <a:spcPts val="0"/>
              </a:spcAft>
              <a:buClr>
                <a:srgbClr val="18407C"/>
              </a:buClr>
              <a:defRPr sz="1400" baseline="0">
                <a:solidFill>
                  <a:srgbClr val="313132"/>
                </a:solidFill>
                <a:latin typeface="Arial" charset="0"/>
                <a:ea typeface="Arial" charset="0"/>
                <a:cs typeface="Arial" charset="0"/>
              </a:defRPr>
            </a:lvl3pPr>
            <a:lvl4pPr marL="1097280" indent="-274320">
              <a:spcBef>
                <a:spcPts val="0"/>
              </a:spcBef>
              <a:spcAft>
                <a:spcPts val="100"/>
              </a:spcAft>
              <a:defRPr sz="1200">
                <a:solidFill>
                  <a:srgbClr val="313132"/>
                </a:solidFill>
                <a:latin typeface="Arial" charset="0"/>
                <a:ea typeface="Arial" charset="0"/>
                <a:cs typeface="Arial" charset="0"/>
              </a:defRPr>
            </a:lvl4pPr>
            <a:lvl5pPr marL="1371600" indent="-274320">
              <a:spcBef>
                <a:spcPts val="0"/>
              </a:spcBef>
              <a:defRPr sz="1000">
                <a:solidFill>
                  <a:srgbClr val="313132"/>
                </a:solidFill>
                <a:latin typeface="Arial" charset="0"/>
                <a:ea typeface="Arial" charset="0"/>
                <a:cs typeface="Arial" charset="0"/>
              </a:defRPr>
            </a:lvl5pPr>
          </a:lstStyle>
          <a:p>
            <a:pPr lvl="0"/>
            <a:r>
              <a:rPr lang="en-US" dirty="0"/>
              <a:t>First level </a:t>
            </a:r>
          </a:p>
          <a:p>
            <a:pPr lvl="1"/>
            <a:r>
              <a:rPr lang="en-US" dirty="0"/>
              <a:t>Second level</a:t>
            </a:r>
          </a:p>
          <a:p>
            <a:pPr lvl="2"/>
            <a:r>
              <a:rPr lang="en-US" dirty="0"/>
              <a:t>Third level</a:t>
            </a:r>
          </a:p>
        </p:txBody>
      </p:sp>
      <p:sp>
        <p:nvSpPr>
          <p:cNvPr id="16" name="Text Placeholder 15"/>
          <p:cNvSpPr>
            <a:spLocks noGrp="1"/>
          </p:cNvSpPr>
          <p:nvPr>
            <p:ph type="body" sz="quarter" idx="12" hasCustomPrompt="1"/>
          </p:nvPr>
        </p:nvSpPr>
        <p:spPr>
          <a:xfrm>
            <a:off x="457199" y="1424756"/>
            <a:ext cx="8226425" cy="636587"/>
          </a:xfrm>
          <a:prstGeom prst="rect">
            <a:avLst/>
          </a:prstGeom>
        </p:spPr>
        <p:txBody>
          <a:bodyPr anchor="ctr">
            <a:normAutofit/>
          </a:bodyPr>
          <a:lstStyle>
            <a:lvl1pPr marL="0" indent="0">
              <a:lnSpc>
                <a:spcPct val="95000"/>
              </a:lnSpc>
              <a:spcBef>
                <a:spcPts val="0"/>
              </a:spcBef>
              <a:spcAft>
                <a:spcPts val="600"/>
              </a:spcAft>
              <a:buNone/>
              <a:defRPr sz="1600" baseline="0">
                <a:solidFill>
                  <a:srgbClr val="313132"/>
                </a:solidFill>
                <a:latin typeface="Arial" charset="0"/>
                <a:ea typeface="Arial" charset="0"/>
                <a:cs typeface="Arial" charset="0"/>
              </a:defRPr>
            </a:lvl1pPr>
            <a:lvl2pPr marL="457200" indent="0">
              <a:buNone/>
              <a:defRPr sz="1600">
                <a:solidFill>
                  <a:srgbClr val="313132"/>
                </a:solidFill>
                <a:latin typeface="Arial" charset="0"/>
                <a:ea typeface="Arial" charset="0"/>
                <a:cs typeface="Arial" charset="0"/>
              </a:defRPr>
            </a:lvl2pPr>
            <a:lvl3pPr marL="914400" indent="0">
              <a:buNone/>
              <a:defRPr sz="1600">
                <a:solidFill>
                  <a:srgbClr val="313132"/>
                </a:solidFill>
                <a:latin typeface="Arial" charset="0"/>
                <a:ea typeface="Arial" charset="0"/>
                <a:cs typeface="Arial" charset="0"/>
              </a:defRPr>
            </a:lvl3pPr>
            <a:lvl4pPr marL="1371600" indent="0">
              <a:buNone/>
              <a:defRPr sz="1600">
                <a:solidFill>
                  <a:srgbClr val="313132"/>
                </a:solidFill>
                <a:latin typeface="Arial" charset="0"/>
                <a:ea typeface="Arial" charset="0"/>
                <a:cs typeface="Arial" charset="0"/>
              </a:defRPr>
            </a:lvl4pPr>
            <a:lvl5pPr marL="1828800" indent="0">
              <a:buNone/>
              <a:defRPr sz="1600">
                <a:solidFill>
                  <a:srgbClr val="313132"/>
                </a:solidFill>
                <a:latin typeface="Arial" charset="0"/>
                <a:ea typeface="Arial" charset="0"/>
                <a:cs typeface="Arial" charset="0"/>
              </a:defRPr>
            </a:lvl5pPr>
          </a:lstStyle>
          <a:p>
            <a:pPr lvl="0"/>
            <a:r>
              <a:rPr lang="en-US" dirty="0"/>
              <a:t>Click to edit Master text styles</a:t>
            </a:r>
          </a:p>
        </p:txBody>
      </p:sp>
      <p:sp>
        <p:nvSpPr>
          <p:cNvPr id="18" name="Text Placeholder 17"/>
          <p:cNvSpPr>
            <a:spLocks noGrp="1"/>
          </p:cNvSpPr>
          <p:nvPr>
            <p:ph type="body" sz="quarter" idx="13"/>
          </p:nvPr>
        </p:nvSpPr>
        <p:spPr>
          <a:xfrm>
            <a:off x="2563813" y="3766310"/>
            <a:ext cx="6119812" cy="548640"/>
          </a:xfrm>
          <a:prstGeom prst="rect">
            <a:avLst/>
          </a:prstGeom>
        </p:spPr>
        <p:txBody>
          <a:bodyPr anchor="b">
            <a:normAutofit/>
          </a:bodyPr>
          <a:lstStyle>
            <a:lvl1pPr marL="0" indent="0">
              <a:lnSpc>
                <a:spcPct val="95000"/>
              </a:lnSpc>
              <a:spcBef>
                <a:spcPts val="600"/>
              </a:spcBef>
              <a:buNone/>
              <a:defRPr sz="2200">
                <a:solidFill>
                  <a:srgbClr val="18407C"/>
                </a:solidFill>
                <a:latin typeface="Arial" charset="0"/>
                <a:ea typeface="Arial" charset="0"/>
                <a:cs typeface="Arial" charset="0"/>
              </a:defRPr>
            </a:lvl1pPr>
            <a:lvl2pPr marL="457200" indent="0">
              <a:buNone/>
              <a:defRPr sz="2800">
                <a:latin typeface="Arial" charset="0"/>
                <a:ea typeface="Arial" charset="0"/>
                <a:cs typeface="Arial" charset="0"/>
              </a:defRPr>
            </a:lvl2pPr>
            <a:lvl3pPr marL="914400" indent="0">
              <a:buNone/>
              <a:defRPr sz="2800">
                <a:latin typeface="Arial" charset="0"/>
                <a:ea typeface="Arial" charset="0"/>
                <a:cs typeface="Arial" charset="0"/>
              </a:defRPr>
            </a:lvl3pPr>
            <a:lvl4pPr marL="1371600" indent="0">
              <a:buNone/>
              <a:defRPr sz="2800">
                <a:latin typeface="Arial" charset="0"/>
                <a:ea typeface="Arial" charset="0"/>
                <a:cs typeface="Arial" charset="0"/>
              </a:defRPr>
            </a:lvl4pPr>
            <a:lvl5pPr marL="1828800" indent="0">
              <a:buNone/>
              <a:defRPr sz="2800">
                <a:latin typeface="Arial" charset="0"/>
                <a:ea typeface="Arial" charset="0"/>
                <a:cs typeface="Arial" charset="0"/>
              </a:defRPr>
            </a:lvl5pPr>
          </a:lstStyle>
          <a:p>
            <a:pPr lvl="0"/>
            <a:r>
              <a:rPr lang="en-US" dirty="0"/>
              <a:t>Click to edit Master text styles</a:t>
            </a:r>
          </a:p>
        </p:txBody>
      </p:sp>
      <p:sp>
        <p:nvSpPr>
          <p:cNvPr id="20" name="Text Placeholder 19"/>
          <p:cNvSpPr>
            <a:spLocks noGrp="1"/>
          </p:cNvSpPr>
          <p:nvPr>
            <p:ph type="body" sz="quarter" idx="14" hasCustomPrompt="1"/>
          </p:nvPr>
        </p:nvSpPr>
        <p:spPr>
          <a:xfrm>
            <a:off x="2563290" y="4346046"/>
            <a:ext cx="6120335" cy="1624938"/>
          </a:xfrm>
          <a:prstGeom prst="rect">
            <a:avLst/>
          </a:prstGeom>
        </p:spPr>
        <p:txBody>
          <a:bodyPr>
            <a:normAutofit/>
          </a:bodyPr>
          <a:lstStyle>
            <a:lvl1pPr marL="0" indent="0">
              <a:lnSpc>
                <a:spcPct val="95000"/>
              </a:lnSpc>
              <a:spcBef>
                <a:spcPts val="600"/>
              </a:spcBef>
              <a:buNone/>
              <a:defRPr sz="1600" baseline="0">
                <a:solidFill>
                  <a:srgbClr val="313132"/>
                </a:solidFill>
                <a:latin typeface="Arial" charset="0"/>
                <a:ea typeface="Arial" charset="0"/>
                <a:cs typeface="Arial" charset="0"/>
              </a:defRPr>
            </a:lvl1pPr>
            <a:lvl2pPr marL="285750" indent="-285750">
              <a:lnSpc>
                <a:spcPct val="95000"/>
              </a:lnSpc>
              <a:spcBef>
                <a:spcPts val="600"/>
              </a:spcBef>
              <a:buFontTx/>
              <a:buBlip>
                <a:blip r:embed="rId2"/>
              </a:buBlip>
              <a:defRPr sz="1600" baseline="0">
                <a:solidFill>
                  <a:srgbClr val="313132"/>
                </a:solidFill>
                <a:latin typeface="Arial" charset="0"/>
                <a:ea typeface="Arial" charset="0"/>
                <a:cs typeface="Arial" charset="0"/>
              </a:defRPr>
            </a:lvl2pPr>
            <a:lvl3pPr marL="571500" indent="-228600">
              <a:lnSpc>
                <a:spcPct val="95000"/>
              </a:lnSpc>
              <a:spcBef>
                <a:spcPts val="300"/>
              </a:spcBef>
              <a:buFont typeface="Arial" panose="020B0604020202020204" pitchFamily="34" charset="0"/>
              <a:buChar char="̶"/>
              <a:defRPr sz="1400" baseline="0">
                <a:solidFill>
                  <a:srgbClr val="313132"/>
                </a:solidFill>
                <a:latin typeface="Arial" charset="0"/>
                <a:ea typeface="Arial" charset="0"/>
                <a:cs typeface="Arial" charset="0"/>
              </a:defRPr>
            </a:lvl3pPr>
            <a:lvl4pPr marL="801688" indent="-228600">
              <a:lnSpc>
                <a:spcPct val="95000"/>
              </a:lnSpc>
              <a:spcBef>
                <a:spcPts val="100"/>
              </a:spcBef>
              <a:buClr>
                <a:schemeClr val="accent1"/>
              </a:buClr>
              <a:buFont typeface="Arial" panose="020B0604020202020204" pitchFamily="34" charset="0"/>
              <a:buChar char="•"/>
              <a:defRPr sz="1400">
                <a:solidFill>
                  <a:srgbClr val="313132"/>
                </a:solidFill>
                <a:latin typeface="Arial" charset="0"/>
                <a:ea typeface="Arial" charset="0"/>
                <a:cs typeface="Arial" charset="0"/>
              </a:defRPr>
            </a:lvl4pPr>
            <a:lvl5pPr marL="1828800" indent="0">
              <a:buNone/>
              <a:defRPr sz="1800">
                <a:solidFill>
                  <a:srgbClr val="313132"/>
                </a:solidFill>
                <a:latin typeface="Arial" charset="0"/>
                <a:ea typeface="Arial" charset="0"/>
                <a:cs typeface="Arial"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3" name="Footer Placeholder 2"/>
          <p:cNvSpPr>
            <a:spLocks noGrp="1"/>
          </p:cNvSpPr>
          <p:nvPr>
            <p:ph type="ftr" sz="quarter" idx="15"/>
          </p:nvPr>
        </p:nvSpPr>
        <p:spPr>
          <a:xfrm>
            <a:off x="666572" y="5970984"/>
            <a:ext cx="5477853" cy="365125"/>
          </a:xfrm>
          <a:prstGeom prst="rect">
            <a:avLst/>
          </a:prstGeom>
        </p:spPr>
        <p:txBody>
          <a:bodyPr/>
          <a:lstStyle/>
          <a:p>
            <a:endParaRPr lang="en-US" dirty="0"/>
          </a:p>
        </p:txBody>
      </p:sp>
      <p:sp>
        <p:nvSpPr>
          <p:cNvPr id="4" name="Slide Number Placeholder 3"/>
          <p:cNvSpPr>
            <a:spLocks noGrp="1"/>
          </p:cNvSpPr>
          <p:nvPr>
            <p:ph type="sldNum" sz="quarter" idx="16"/>
          </p:nvPr>
        </p:nvSpPr>
        <p:spPr/>
        <p:txBody>
          <a:bodyPr/>
          <a:lstStyle/>
          <a:p>
            <a:fld id="{721656C6-A1A9-44E4-9549-7D282C0C31B5}" type="slidenum">
              <a:rPr lang="en-US" smtClean="0"/>
              <a:pPr/>
              <a:t>‹#›</a:t>
            </a:fld>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01030514"/>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1"/>
            <a:ext cx="4038600" cy="4414934"/>
          </a:xfrm>
          <a:prstGeom prst="rect">
            <a:avLst/>
          </a:prstGeom>
        </p:spPr>
        <p:txBody>
          <a:bodyPr>
            <a:normAutofit/>
          </a:bodyPr>
          <a:lstStyle>
            <a:lvl1pPr marL="285750" indent="-285750">
              <a:lnSpc>
                <a:spcPct val="95000"/>
              </a:lnSpc>
              <a:spcBef>
                <a:spcPts val="1200"/>
              </a:spcBef>
              <a:buFontTx/>
              <a:buBlip>
                <a:blip r:embed="rId2"/>
              </a:buBlip>
              <a:defRPr sz="1600"/>
            </a:lvl1pPr>
            <a:lvl2pPr marL="571500" indent="-285750">
              <a:lnSpc>
                <a:spcPct val="95000"/>
              </a:lnSpc>
              <a:spcBef>
                <a:spcPts val="600"/>
              </a:spcBef>
              <a:defRPr sz="1400"/>
            </a:lvl2pPr>
            <a:lvl3pPr marL="801688" indent="-228600">
              <a:lnSpc>
                <a:spcPct val="95000"/>
              </a:lnSpc>
              <a:spcBef>
                <a:spcPts val="200"/>
              </a:spcBef>
              <a:buClr>
                <a:schemeClr val="accent1"/>
              </a:buCl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1"/>
            <a:ext cx="4038600" cy="4414934"/>
          </a:xfrm>
          <a:prstGeom prst="rect">
            <a:avLst/>
          </a:prstGeom>
        </p:spPr>
        <p:txBody>
          <a:bodyPr>
            <a:normAutofit/>
          </a:bodyPr>
          <a:lstStyle>
            <a:lvl1pPr marL="285750" indent="-285750">
              <a:lnSpc>
                <a:spcPct val="95000"/>
              </a:lnSpc>
              <a:spcBef>
                <a:spcPts val="1200"/>
              </a:spcBef>
              <a:buFontTx/>
              <a:buBlip>
                <a:blip r:embed="rId2"/>
              </a:buBlip>
              <a:defRPr sz="1600"/>
            </a:lvl1pPr>
            <a:lvl2pPr marL="571500" indent="-285750">
              <a:lnSpc>
                <a:spcPct val="95000"/>
              </a:lnSpc>
              <a:spcBef>
                <a:spcPts val="600"/>
              </a:spcBef>
              <a:defRPr sz="1400"/>
            </a:lvl2pPr>
            <a:lvl3pPr marL="801688" indent="-228600">
              <a:lnSpc>
                <a:spcPct val="95000"/>
              </a:lnSpc>
              <a:spcBef>
                <a:spcPts val="200"/>
              </a:spcBef>
              <a:buClr>
                <a:schemeClr val="accent1"/>
              </a:buCl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0"/>
          </p:nvPr>
        </p:nvSpPr>
        <p:spPr>
          <a:xfrm>
            <a:off x="666572" y="5970984"/>
            <a:ext cx="5477853" cy="365125"/>
          </a:xfrm>
          <a:prstGeom prst="rect">
            <a:avLst/>
          </a:prstGeom>
        </p:spPr>
        <p:txBody>
          <a:bodyPr/>
          <a:lstStyle/>
          <a:p>
            <a:endParaRPr lang="en-US" dirty="0"/>
          </a:p>
        </p:txBody>
      </p:sp>
      <p:sp>
        <p:nvSpPr>
          <p:cNvPr id="6" name="Slide Number Placeholder 5"/>
          <p:cNvSpPr>
            <a:spLocks noGrp="1"/>
          </p:cNvSpPr>
          <p:nvPr>
            <p:ph type="sldNum" sz="quarter" idx="11"/>
          </p:nvPr>
        </p:nvSpPr>
        <p:spPr/>
        <p:txBody>
          <a:bodyPr/>
          <a:lstStyle/>
          <a:p>
            <a:fld id="{721656C6-A1A9-44E4-9549-7D282C0C31B5}" type="slidenum">
              <a:rPr lang="en-US" smtClean="0"/>
              <a:pPr/>
              <a:t>‹#›</a:t>
            </a:fld>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96891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lnSpc>
                <a:spcPct val="95000"/>
              </a:lnSpc>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174874"/>
            <a:ext cx="4040188" cy="3796109"/>
          </a:xfrm>
          <a:prstGeom prst="rect">
            <a:avLst/>
          </a:prstGeom>
        </p:spPr>
        <p:txBody>
          <a:bodyPr>
            <a:normAutofit/>
          </a:bodyPr>
          <a:lstStyle>
            <a:lvl1pPr marL="285750" indent="-285750">
              <a:lnSpc>
                <a:spcPct val="95000"/>
              </a:lnSpc>
              <a:spcBef>
                <a:spcPts val="1200"/>
              </a:spcBef>
              <a:buFontTx/>
              <a:buBlip>
                <a:blip r:embed="rId2"/>
              </a:buBlip>
              <a:defRPr sz="1600"/>
            </a:lvl1pPr>
            <a:lvl2pPr marL="571500" indent="-285750">
              <a:lnSpc>
                <a:spcPct val="95000"/>
              </a:lnSpc>
              <a:spcBef>
                <a:spcPts val="600"/>
              </a:spcBef>
              <a:defRPr sz="1400"/>
            </a:lvl2pPr>
            <a:lvl3pPr marL="801688" indent="-228600">
              <a:lnSpc>
                <a:spcPct val="95000"/>
              </a:lnSpc>
              <a:spcBef>
                <a:spcPts val="200"/>
              </a:spcBef>
              <a:buClr>
                <a:schemeClr val="accent1"/>
              </a:buCl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lnSpc>
                <a:spcPct val="95000"/>
              </a:lnSpc>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4"/>
            <a:ext cx="4041775" cy="3796109"/>
          </a:xfrm>
          <a:prstGeom prst="rect">
            <a:avLst/>
          </a:prstGeom>
        </p:spPr>
        <p:txBody>
          <a:bodyPr>
            <a:normAutofit/>
          </a:bodyPr>
          <a:lstStyle>
            <a:lvl1pPr marL="285750" indent="-285750">
              <a:lnSpc>
                <a:spcPct val="95000"/>
              </a:lnSpc>
              <a:spcBef>
                <a:spcPts val="1200"/>
              </a:spcBef>
              <a:buFontTx/>
              <a:buBlip>
                <a:blip r:embed="rId2"/>
              </a:buBlip>
              <a:defRPr sz="1600"/>
            </a:lvl1pPr>
            <a:lvl2pPr marL="571500" indent="-285750">
              <a:lnSpc>
                <a:spcPct val="95000"/>
              </a:lnSpc>
              <a:spcBef>
                <a:spcPts val="600"/>
              </a:spcBef>
              <a:defRPr sz="1400"/>
            </a:lvl2pPr>
            <a:lvl3pPr marL="801688" indent="-228600">
              <a:lnSpc>
                <a:spcPct val="95000"/>
              </a:lnSpc>
              <a:spcBef>
                <a:spcPts val="200"/>
              </a:spcBef>
              <a:buClr>
                <a:schemeClr val="accent1"/>
              </a:buCl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Footer Placeholder 6"/>
          <p:cNvSpPr>
            <a:spLocks noGrp="1"/>
          </p:cNvSpPr>
          <p:nvPr>
            <p:ph type="ftr" sz="quarter" idx="10"/>
          </p:nvPr>
        </p:nvSpPr>
        <p:spPr>
          <a:xfrm>
            <a:off x="666572" y="5970984"/>
            <a:ext cx="5477853" cy="365125"/>
          </a:xfrm>
          <a:prstGeom prst="rect">
            <a:avLst/>
          </a:prstGeom>
        </p:spPr>
        <p:txBody>
          <a:bodyPr/>
          <a:lstStyle/>
          <a:p>
            <a:endParaRPr lang="en-US" dirty="0"/>
          </a:p>
        </p:txBody>
      </p:sp>
      <p:sp>
        <p:nvSpPr>
          <p:cNvPr id="8" name="Slide Number Placeholder 7"/>
          <p:cNvSpPr>
            <a:spLocks noGrp="1"/>
          </p:cNvSpPr>
          <p:nvPr>
            <p:ph type="sldNum" sz="quarter" idx="11"/>
          </p:nvPr>
        </p:nvSpPr>
        <p:spPr/>
        <p:txBody>
          <a:bodyPr/>
          <a:lstStyle/>
          <a:p>
            <a:fld id="{721656C6-A1A9-44E4-9549-7D282C0C31B5}" type="slidenum">
              <a:rPr lang="en-US" smtClean="0"/>
              <a:pPr/>
              <a:t>‹#›</a:t>
            </a:fld>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360995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66572" y="5970984"/>
            <a:ext cx="5477853" cy="365125"/>
          </a:xfrm>
          <a:prstGeom prst="rect">
            <a:avLst/>
          </a:prstGeom>
        </p:spPr>
        <p:txBody>
          <a:bodyPr/>
          <a:lstStyle/>
          <a:p>
            <a:endParaRPr lang="en-US" dirty="0"/>
          </a:p>
        </p:txBody>
      </p:sp>
      <p:sp>
        <p:nvSpPr>
          <p:cNvPr id="3" name="Slide Number Placeholder 2"/>
          <p:cNvSpPr>
            <a:spLocks noGrp="1"/>
          </p:cNvSpPr>
          <p:nvPr>
            <p:ph type="sldNum" sz="quarter" idx="11"/>
          </p:nvPr>
        </p:nvSpPr>
        <p:spPr/>
        <p:txBody>
          <a:bodyPr/>
          <a:lstStyle/>
          <a:p>
            <a:fld id="{721656C6-A1A9-44E4-9549-7D282C0C31B5}" type="slidenum">
              <a:rPr lang="en-US" smtClean="0"/>
              <a:pPr/>
              <a:t>‹#›</a:t>
            </a:fld>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4222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333744"/>
            <a:ext cx="9144000" cy="524256"/>
          </a:xfrm>
          <a:prstGeom prst="rect">
            <a:avLst/>
          </a:prstGeom>
        </p:spPr>
      </p:pic>
      <p:sp>
        <p:nvSpPr>
          <p:cNvPr id="2" name="Title 1"/>
          <p:cNvSpPr>
            <a:spLocks noGrp="1"/>
          </p:cNvSpPr>
          <p:nvPr>
            <p:ph type="title"/>
          </p:nvPr>
        </p:nvSpPr>
        <p:spPr>
          <a:xfrm>
            <a:off x="457200" y="273050"/>
            <a:ext cx="3008313" cy="1162050"/>
          </a:xfrm>
          <a:prstGeom prst="rect">
            <a:avLst/>
          </a:prstGeom>
        </p:spPr>
        <p:txBody>
          <a:bodyPr anchor="b">
            <a:normAutofit/>
          </a:bodyPr>
          <a:lstStyle>
            <a:lvl1pPr algn="l">
              <a:defRPr sz="2000" b="0"/>
            </a:lvl1pPr>
          </a:lstStyle>
          <a:p>
            <a:r>
              <a:rPr lang="en-US" dirty="0"/>
              <a:t>Click to edit Master title style</a:t>
            </a:r>
          </a:p>
        </p:txBody>
      </p:sp>
      <p:sp>
        <p:nvSpPr>
          <p:cNvPr id="3" name="Content Placeholder 2"/>
          <p:cNvSpPr>
            <a:spLocks noGrp="1"/>
          </p:cNvSpPr>
          <p:nvPr>
            <p:ph idx="1" hasCustomPrompt="1"/>
          </p:nvPr>
        </p:nvSpPr>
        <p:spPr>
          <a:xfrm>
            <a:off x="3575050" y="273051"/>
            <a:ext cx="5111750" cy="5636338"/>
          </a:xfrm>
          <a:prstGeom prst="rect">
            <a:avLst/>
          </a:prstGeom>
        </p:spPr>
        <p:txBody>
          <a:bodyPr>
            <a:normAutofit/>
          </a:bodyPr>
          <a:lstStyle>
            <a:lvl1pPr marL="342900" indent="-342900">
              <a:lnSpc>
                <a:spcPct val="95000"/>
              </a:lnSpc>
              <a:spcBef>
                <a:spcPts val="1200"/>
              </a:spcBef>
              <a:buFontTx/>
              <a:buBlip>
                <a:blip r:embed="rId3"/>
              </a:buBlip>
              <a:defRPr sz="1800"/>
            </a:lvl1pPr>
            <a:lvl2pPr marL="628650" indent="-285750">
              <a:lnSpc>
                <a:spcPct val="95000"/>
              </a:lnSpc>
              <a:spcBef>
                <a:spcPts val="600"/>
              </a:spcBef>
              <a:defRPr sz="1600"/>
            </a:lvl2pPr>
            <a:lvl3pPr marL="858838" indent="-228600">
              <a:lnSpc>
                <a:spcPct val="95000"/>
              </a:lnSpc>
              <a:spcBef>
                <a:spcPts val="200"/>
              </a:spcBef>
              <a:buClr>
                <a:schemeClr val="accent1"/>
              </a:buClr>
              <a:defRPr sz="14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435101"/>
            <a:ext cx="3008313" cy="4474288"/>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a:xfrm>
            <a:off x="666572" y="5970984"/>
            <a:ext cx="5477853" cy="365125"/>
          </a:xfrm>
          <a:prstGeom prst="rect">
            <a:avLst/>
          </a:prstGeom>
        </p:spPr>
        <p:txBody>
          <a:bodyPr/>
          <a:lstStyle/>
          <a:p>
            <a:endParaRPr lang="en-US" dirty="0"/>
          </a:p>
        </p:txBody>
      </p:sp>
      <p:sp>
        <p:nvSpPr>
          <p:cNvPr id="6" name="Slide Number Placeholder 5"/>
          <p:cNvSpPr>
            <a:spLocks noGrp="1"/>
          </p:cNvSpPr>
          <p:nvPr>
            <p:ph type="sldNum" sz="quarter" idx="11"/>
          </p:nvPr>
        </p:nvSpPr>
        <p:spPr/>
        <p:txBody>
          <a:bodyPr/>
          <a:lstStyle/>
          <a:p>
            <a:fld id="{721656C6-A1A9-44E4-9549-7D282C0C31B5}" type="slidenum">
              <a:rPr lang="en-US" smtClean="0"/>
              <a:pPr/>
              <a:t>‹#›</a:t>
            </a:fld>
            <a:endParaRPr lang="en-US" dirty="0"/>
          </a:p>
        </p:txBody>
      </p:sp>
      <p:sp>
        <p:nvSpPr>
          <p:cNvPr id="11" name="TextBox 10"/>
          <p:cNvSpPr txBox="1"/>
          <p:nvPr userDrawn="1"/>
        </p:nvSpPr>
        <p:spPr>
          <a:xfrm>
            <a:off x="3172408" y="6512504"/>
            <a:ext cx="2799184" cy="200055"/>
          </a:xfrm>
          <a:prstGeom prst="rect">
            <a:avLst/>
          </a:prstGeom>
          <a:noFill/>
        </p:spPr>
        <p:txBody>
          <a:bodyPr wrap="square" rtlCol="0">
            <a:spAutoFit/>
          </a:bodyPr>
          <a:lstStyle/>
          <a:p>
            <a:pPr algn="ctr"/>
            <a:r>
              <a:rPr lang="en-US" sz="700" dirty="0">
                <a:solidFill>
                  <a:schemeClr val="bg1"/>
                </a:solidFill>
                <a:latin typeface="Arial MT Std"/>
                <a:cs typeface="Arial MT Std"/>
              </a:rPr>
              <a:t>FOR INTERNAL PURPOSES ONLY.</a:t>
            </a:r>
          </a:p>
        </p:txBody>
      </p:sp>
    </p:spTree>
    <p:extLst>
      <p:ext uri="{BB962C8B-B14F-4D97-AF65-F5344CB8AC3E}">
        <p14:creationId xmlns:p14="http://schemas.microsoft.com/office/powerpoint/2010/main" val="2384652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Slide">
    <p:spTree>
      <p:nvGrpSpPr>
        <p:cNvPr id="1" name=""/>
        <p:cNvGrpSpPr/>
        <p:nvPr/>
      </p:nvGrpSpPr>
      <p:grpSpPr>
        <a:xfrm>
          <a:off x="0" y="0"/>
          <a:ext cx="0" cy="0"/>
          <a:chOff x="0" y="0"/>
          <a:chExt cx="0" cy="0"/>
        </a:xfrm>
      </p:grpSpPr>
      <p:pic>
        <p:nvPicPr>
          <p:cNvPr id="7" name="Picture 6" descr="sectiontitl_graphic.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822446"/>
            <a:ext cx="9144000" cy="1130300"/>
          </a:xfrm>
          <a:prstGeom prst="rect">
            <a:avLst/>
          </a:prstGeom>
        </p:spPr>
      </p:pic>
      <p:sp>
        <p:nvSpPr>
          <p:cNvPr id="12" name="Title 11"/>
          <p:cNvSpPr>
            <a:spLocks noGrp="1"/>
          </p:cNvSpPr>
          <p:nvPr>
            <p:ph type="title"/>
          </p:nvPr>
        </p:nvSpPr>
        <p:spPr>
          <a:xfrm>
            <a:off x="2441543" y="1822446"/>
            <a:ext cx="5084808" cy="1130300"/>
          </a:xfrm>
          <a:prstGeom prst="rect">
            <a:avLst/>
          </a:prstGeom>
          <a:noFill/>
        </p:spPr>
        <p:txBody>
          <a:bodyPr wrap="square" rtlCol="0" anchor="ctr">
            <a:normAutofit/>
          </a:bodyPr>
          <a:lstStyle>
            <a:lvl1pPr algn="l">
              <a:lnSpc>
                <a:spcPct val="90000"/>
              </a:lnSpc>
              <a:defRPr lang="en-US" sz="2800" dirty="0">
                <a:solidFill>
                  <a:srgbClr val="18407C"/>
                </a:solidFill>
                <a:latin typeface="Arial MT Std"/>
                <a:ea typeface="+mn-ea"/>
                <a:cs typeface="Arial MT Std"/>
              </a:defRPr>
            </a:lvl1pPr>
          </a:lstStyle>
          <a:p>
            <a:r>
              <a:rPr lang="en-US" sz="2800" dirty="0">
                <a:solidFill>
                  <a:srgbClr val="18407C"/>
                </a:solidFill>
                <a:latin typeface="Arial MT Std"/>
                <a:cs typeface="Arial MT Std"/>
              </a:rPr>
              <a:t>Click to edit Master title style</a:t>
            </a:r>
          </a:p>
        </p:txBody>
      </p:sp>
      <p:sp>
        <p:nvSpPr>
          <p:cNvPr id="16" name="Text Placeholder 15"/>
          <p:cNvSpPr>
            <a:spLocks noGrp="1"/>
          </p:cNvSpPr>
          <p:nvPr>
            <p:ph type="body" sz="quarter" idx="10" hasCustomPrompt="1"/>
          </p:nvPr>
        </p:nvSpPr>
        <p:spPr>
          <a:xfrm>
            <a:off x="2441524" y="3270250"/>
            <a:ext cx="5084866" cy="820983"/>
          </a:xfrm>
          <a:prstGeom prst="rect">
            <a:avLst/>
          </a:prstGeom>
        </p:spPr>
        <p:txBody>
          <a:bodyPr>
            <a:normAutofit/>
          </a:bodyPr>
          <a:lstStyle>
            <a:lvl1pPr marL="0" indent="0">
              <a:lnSpc>
                <a:spcPct val="95000"/>
              </a:lnSpc>
              <a:spcBef>
                <a:spcPts val="600"/>
              </a:spcBef>
              <a:buNone/>
              <a:defRPr sz="1600" baseline="0">
                <a:latin typeface="Arial" charset="0"/>
                <a:ea typeface="Arial" charset="0"/>
                <a:cs typeface="Arial" charset="0"/>
              </a:defRPr>
            </a:lvl1pPr>
            <a:lvl2pPr marL="457200" indent="0">
              <a:buNone/>
              <a:defRPr sz="1600">
                <a:latin typeface="Arial" charset="0"/>
                <a:ea typeface="Arial" charset="0"/>
                <a:cs typeface="Arial" charset="0"/>
              </a:defRPr>
            </a:lvl2pPr>
            <a:lvl3pPr marL="914400" indent="0">
              <a:buNone/>
              <a:defRPr sz="1600">
                <a:latin typeface="Arial" charset="0"/>
                <a:ea typeface="Arial" charset="0"/>
                <a:cs typeface="Arial" charset="0"/>
              </a:defRPr>
            </a:lvl3pPr>
            <a:lvl4pPr marL="1371600" indent="0">
              <a:buNone/>
              <a:defRPr sz="1600">
                <a:latin typeface="Arial" charset="0"/>
                <a:ea typeface="Arial" charset="0"/>
                <a:cs typeface="Arial" charset="0"/>
              </a:defRPr>
            </a:lvl4pPr>
            <a:lvl5pPr marL="1828800" indent="0">
              <a:buNone/>
              <a:defRPr sz="1600">
                <a:latin typeface="Arial" charset="0"/>
                <a:ea typeface="Arial" charset="0"/>
                <a:cs typeface="Arial" charset="0"/>
              </a:defRPr>
            </a:lvl5pPr>
          </a:lstStyle>
          <a:p>
            <a:pPr lvl="0"/>
            <a:r>
              <a:rPr lang="en-US" dirty="0"/>
              <a:t>Click to edit Master text styles</a:t>
            </a:r>
          </a:p>
        </p:txBody>
      </p:sp>
      <p:sp>
        <p:nvSpPr>
          <p:cNvPr id="9" name="TextBox 8"/>
          <p:cNvSpPr txBox="1"/>
          <p:nvPr userDrawn="1"/>
        </p:nvSpPr>
        <p:spPr>
          <a:xfrm>
            <a:off x="2105952" y="6512504"/>
            <a:ext cx="3455094" cy="200055"/>
          </a:xfrm>
          <a:prstGeom prst="rect">
            <a:avLst/>
          </a:prstGeom>
          <a:noFill/>
        </p:spPr>
        <p:txBody>
          <a:bodyPr wrap="square" rtlCol="0">
            <a:spAutoFit/>
          </a:bodyPr>
          <a:lstStyle/>
          <a:p>
            <a:pPr algn="ctr"/>
            <a:r>
              <a:rPr lang="en-US" sz="700" dirty="0">
                <a:solidFill>
                  <a:schemeClr val="bg1"/>
                </a:solidFill>
                <a:latin typeface="Arial MT Std"/>
                <a:cs typeface="Arial MT Std"/>
              </a:rPr>
              <a:t>FOR INTERNAL PURPOSES ONLY.</a:t>
            </a:r>
          </a:p>
        </p:txBody>
      </p:sp>
    </p:spTree>
    <p:extLst>
      <p:ext uri="{BB962C8B-B14F-4D97-AF65-F5344CB8AC3E}">
        <p14:creationId xmlns:p14="http://schemas.microsoft.com/office/powerpoint/2010/main" val="97995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box">
    <p:spTree>
      <p:nvGrpSpPr>
        <p:cNvPr id="1" name=""/>
        <p:cNvGrpSpPr/>
        <p:nvPr/>
      </p:nvGrpSpPr>
      <p:grpSpPr>
        <a:xfrm>
          <a:off x="0" y="0"/>
          <a:ext cx="0" cy="0"/>
          <a:chOff x="0" y="0"/>
          <a:chExt cx="0" cy="0"/>
        </a:xfrm>
      </p:grpSpPr>
      <p:sp>
        <p:nvSpPr>
          <p:cNvPr id="14" name="Text Placeholder 13"/>
          <p:cNvSpPr>
            <a:spLocks noGrp="1"/>
          </p:cNvSpPr>
          <p:nvPr>
            <p:ph type="body" sz="quarter" idx="11" hasCustomPrompt="1"/>
          </p:nvPr>
        </p:nvSpPr>
        <p:spPr>
          <a:xfrm>
            <a:off x="457200" y="1468017"/>
            <a:ext cx="8226425" cy="4435151"/>
          </a:xfrm>
          <a:prstGeom prst="rect">
            <a:avLst/>
          </a:prstGeom>
        </p:spPr>
        <p:txBody>
          <a:bodyPr>
            <a:normAutofit/>
          </a:bodyPr>
          <a:lstStyle>
            <a:lvl1pPr marL="0" indent="0">
              <a:lnSpc>
                <a:spcPct val="95000"/>
              </a:lnSpc>
              <a:spcBef>
                <a:spcPts val="1200"/>
              </a:spcBef>
              <a:spcAft>
                <a:spcPts val="0"/>
              </a:spcAft>
              <a:buFontTx/>
              <a:buNone/>
              <a:defRPr sz="1600" baseline="0">
                <a:solidFill>
                  <a:srgbClr val="313132"/>
                </a:solidFill>
                <a:latin typeface="Arial" charset="0"/>
                <a:ea typeface="Arial" charset="0"/>
                <a:cs typeface="Arial" charset="0"/>
              </a:defRPr>
            </a:lvl1pPr>
            <a:lvl2pPr marL="285750" indent="-273050">
              <a:lnSpc>
                <a:spcPct val="95000"/>
              </a:lnSpc>
              <a:spcBef>
                <a:spcPts val="600"/>
              </a:spcBef>
              <a:spcAft>
                <a:spcPts val="0"/>
              </a:spcAft>
              <a:buFontTx/>
              <a:buBlip>
                <a:blip r:embed="rId2"/>
              </a:buBlip>
              <a:defRPr sz="1600" baseline="0">
                <a:solidFill>
                  <a:srgbClr val="313132"/>
                </a:solidFill>
                <a:latin typeface="Arial" charset="0"/>
                <a:ea typeface="Arial" charset="0"/>
                <a:cs typeface="Arial" charset="0"/>
              </a:defRPr>
            </a:lvl2pPr>
            <a:lvl3pPr marL="571500" indent="-228600">
              <a:lnSpc>
                <a:spcPct val="95000"/>
              </a:lnSpc>
              <a:spcBef>
                <a:spcPts val="300"/>
              </a:spcBef>
              <a:spcAft>
                <a:spcPts val="0"/>
              </a:spcAft>
              <a:buClr>
                <a:schemeClr val="tx1"/>
              </a:buClr>
              <a:buFont typeface="Arial" panose="020B0604020202020204" pitchFamily="34" charset="0"/>
              <a:buChar char="̶"/>
              <a:defRPr sz="1400" baseline="0">
                <a:solidFill>
                  <a:srgbClr val="313132"/>
                </a:solidFill>
                <a:latin typeface="Arial" charset="0"/>
                <a:ea typeface="Arial" charset="0"/>
                <a:cs typeface="Arial" charset="0"/>
              </a:defRPr>
            </a:lvl3pPr>
            <a:lvl4pPr marL="858838" indent="-273050">
              <a:spcBef>
                <a:spcPts val="0"/>
              </a:spcBef>
              <a:spcAft>
                <a:spcPts val="100"/>
              </a:spcAft>
              <a:buClr>
                <a:schemeClr val="accent1"/>
              </a:buClr>
              <a:buFont typeface="Arial" panose="020B0604020202020204" pitchFamily="34" charset="0"/>
              <a:buChar char="•"/>
              <a:defRPr sz="1400">
                <a:solidFill>
                  <a:srgbClr val="313132"/>
                </a:solidFill>
                <a:latin typeface="Arial" charset="0"/>
                <a:ea typeface="Arial" charset="0"/>
                <a:cs typeface="Arial" charset="0"/>
              </a:defRPr>
            </a:lvl4pPr>
            <a:lvl5pPr marL="1371600" indent="-274320">
              <a:spcBef>
                <a:spcPts val="0"/>
              </a:spcBef>
              <a:defRPr sz="1000">
                <a:solidFill>
                  <a:srgbClr val="313132"/>
                </a:solidFill>
                <a:latin typeface="Arial" charset="0"/>
                <a:ea typeface="Arial" charset="0"/>
                <a:cs typeface="Arial" charset="0"/>
              </a:defRPr>
            </a:lvl5pPr>
          </a:lstStyle>
          <a:p>
            <a:pPr lvl="0"/>
            <a:r>
              <a:rPr lang="en-US" dirty="0"/>
              <a:t>Click to edit Master text styles </a:t>
            </a:r>
          </a:p>
          <a:p>
            <a:pPr lvl="1"/>
            <a:r>
              <a:rPr lang="en-US" dirty="0"/>
              <a:t>First level</a:t>
            </a:r>
          </a:p>
          <a:p>
            <a:pPr lvl="2"/>
            <a:r>
              <a:rPr lang="en-US" dirty="0"/>
              <a:t>Second level</a:t>
            </a:r>
          </a:p>
          <a:p>
            <a:pPr lvl="3"/>
            <a:r>
              <a:rPr lang="en-US" dirty="0"/>
              <a:t>Third level</a:t>
            </a:r>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791029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multi-text content boxes">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457200" y="3770313"/>
            <a:ext cx="1917700" cy="1900237"/>
          </a:xfrm>
          <a:prstGeom prst="rect">
            <a:avLst/>
          </a:prstGeom>
          <a:solidFill>
            <a:schemeClr val="bg1">
              <a:lumMod val="75000"/>
            </a:schemeClr>
          </a:solidFill>
          <a:ln w="25400">
            <a:solidFill>
              <a:srgbClr val="7CBE30"/>
            </a:solidFill>
          </a:ln>
        </p:spPr>
        <p:txBody>
          <a:bodyPr/>
          <a:lstStyle>
            <a:lvl1pPr marL="0" indent="0" algn="ctr">
              <a:buNone/>
              <a:defRPr sz="1200" baseline="0">
                <a:latin typeface="Arial" charset="0"/>
                <a:ea typeface="Arial" charset="0"/>
                <a:cs typeface="Arial" charset="0"/>
              </a:defRPr>
            </a:lvl1pPr>
          </a:lstStyle>
          <a:p>
            <a:r>
              <a:rPr lang="en-US" dirty="0"/>
              <a:t>Tap icon to add Picture. Resize as needed</a:t>
            </a:r>
          </a:p>
        </p:txBody>
      </p:sp>
      <p:sp>
        <p:nvSpPr>
          <p:cNvPr id="14" name="Text Placeholder 13"/>
          <p:cNvSpPr>
            <a:spLocks noGrp="1"/>
          </p:cNvSpPr>
          <p:nvPr>
            <p:ph type="body" sz="quarter" idx="11" hasCustomPrompt="1"/>
          </p:nvPr>
        </p:nvSpPr>
        <p:spPr>
          <a:xfrm>
            <a:off x="457200" y="2122056"/>
            <a:ext cx="8226425" cy="1371600"/>
          </a:xfrm>
          <a:prstGeom prst="rect">
            <a:avLst/>
          </a:prstGeom>
        </p:spPr>
        <p:txBody>
          <a:bodyPr>
            <a:normAutofit/>
          </a:bodyPr>
          <a:lstStyle>
            <a:lvl1pPr marL="274320" indent="-274320">
              <a:lnSpc>
                <a:spcPct val="95000"/>
              </a:lnSpc>
              <a:spcBef>
                <a:spcPts val="600"/>
              </a:spcBef>
              <a:spcAft>
                <a:spcPts val="0"/>
              </a:spcAft>
              <a:buFontTx/>
              <a:buBlip>
                <a:blip r:embed="rId2"/>
              </a:buBlip>
              <a:defRPr sz="1600" baseline="0">
                <a:solidFill>
                  <a:srgbClr val="313132"/>
                </a:solidFill>
                <a:latin typeface="Arial" charset="0"/>
                <a:ea typeface="Arial" charset="0"/>
                <a:cs typeface="Arial" charset="0"/>
              </a:defRPr>
            </a:lvl1pPr>
            <a:lvl2pPr marL="571500" indent="-285750">
              <a:lnSpc>
                <a:spcPct val="95000"/>
              </a:lnSpc>
              <a:spcBef>
                <a:spcPts val="300"/>
              </a:spcBef>
              <a:spcAft>
                <a:spcPts val="0"/>
              </a:spcAft>
              <a:defRPr sz="1400">
                <a:solidFill>
                  <a:srgbClr val="313132"/>
                </a:solidFill>
                <a:latin typeface="Arial" charset="0"/>
                <a:ea typeface="Arial" charset="0"/>
                <a:cs typeface="Arial" charset="0"/>
              </a:defRPr>
            </a:lvl2pPr>
            <a:lvl3pPr marL="801688" indent="-230188">
              <a:lnSpc>
                <a:spcPct val="95000"/>
              </a:lnSpc>
              <a:spcBef>
                <a:spcPts val="100"/>
              </a:spcBef>
              <a:spcAft>
                <a:spcPts val="0"/>
              </a:spcAft>
              <a:buClr>
                <a:srgbClr val="18407C"/>
              </a:buClr>
              <a:defRPr sz="1400" baseline="0">
                <a:solidFill>
                  <a:srgbClr val="313132"/>
                </a:solidFill>
                <a:latin typeface="Arial" charset="0"/>
                <a:ea typeface="Arial" charset="0"/>
                <a:cs typeface="Arial" charset="0"/>
              </a:defRPr>
            </a:lvl3pPr>
            <a:lvl4pPr marL="1097280" indent="-274320">
              <a:spcBef>
                <a:spcPts val="0"/>
              </a:spcBef>
              <a:spcAft>
                <a:spcPts val="100"/>
              </a:spcAft>
              <a:defRPr sz="1200">
                <a:solidFill>
                  <a:srgbClr val="313132"/>
                </a:solidFill>
                <a:latin typeface="Arial" charset="0"/>
                <a:ea typeface="Arial" charset="0"/>
                <a:cs typeface="Arial" charset="0"/>
              </a:defRPr>
            </a:lvl4pPr>
            <a:lvl5pPr marL="1371600" indent="-274320">
              <a:spcBef>
                <a:spcPts val="0"/>
              </a:spcBef>
              <a:defRPr sz="1000">
                <a:solidFill>
                  <a:srgbClr val="313132"/>
                </a:solidFill>
                <a:latin typeface="Arial" charset="0"/>
                <a:ea typeface="Arial" charset="0"/>
                <a:cs typeface="Arial" charset="0"/>
              </a:defRPr>
            </a:lvl5pPr>
          </a:lstStyle>
          <a:p>
            <a:pPr lvl="0"/>
            <a:r>
              <a:rPr lang="en-US" dirty="0"/>
              <a:t>First level </a:t>
            </a:r>
          </a:p>
          <a:p>
            <a:pPr lvl="1"/>
            <a:r>
              <a:rPr lang="en-US" dirty="0"/>
              <a:t>Second level</a:t>
            </a:r>
          </a:p>
          <a:p>
            <a:pPr lvl="2"/>
            <a:r>
              <a:rPr lang="en-US" dirty="0"/>
              <a:t>Third level</a:t>
            </a:r>
          </a:p>
        </p:txBody>
      </p:sp>
      <p:sp>
        <p:nvSpPr>
          <p:cNvPr id="16" name="Text Placeholder 15"/>
          <p:cNvSpPr>
            <a:spLocks noGrp="1"/>
          </p:cNvSpPr>
          <p:nvPr>
            <p:ph type="body" sz="quarter" idx="12" hasCustomPrompt="1"/>
          </p:nvPr>
        </p:nvSpPr>
        <p:spPr>
          <a:xfrm>
            <a:off x="457199" y="1424756"/>
            <a:ext cx="8226425" cy="636587"/>
          </a:xfrm>
          <a:prstGeom prst="rect">
            <a:avLst/>
          </a:prstGeom>
        </p:spPr>
        <p:txBody>
          <a:bodyPr anchor="ctr">
            <a:normAutofit/>
          </a:bodyPr>
          <a:lstStyle>
            <a:lvl1pPr marL="0" indent="0">
              <a:lnSpc>
                <a:spcPct val="95000"/>
              </a:lnSpc>
              <a:spcBef>
                <a:spcPts val="0"/>
              </a:spcBef>
              <a:spcAft>
                <a:spcPts val="600"/>
              </a:spcAft>
              <a:buNone/>
              <a:defRPr sz="1600" baseline="0">
                <a:solidFill>
                  <a:srgbClr val="313132"/>
                </a:solidFill>
                <a:latin typeface="Arial" charset="0"/>
                <a:ea typeface="Arial" charset="0"/>
                <a:cs typeface="Arial" charset="0"/>
              </a:defRPr>
            </a:lvl1pPr>
            <a:lvl2pPr marL="457200" indent="0">
              <a:buNone/>
              <a:defRPr sz="1600">
                <a:solidFill>
                  <a:srgbClr val="313132"/>
                </a:solidFill>
                <a:latin typeface="Arial" charset="0"/>
                <a:ea typeface="Arial" charset="0"/>
                <a:cs typeface="Arial" charset="0"/>
              </a:defRPr>
            </a:lvl2pPr>
            <a:lvl3pPr marL="914400" indent="0">
              <a:buNone/>
              <a:defRPr sz="1600">
                <a:solidFill>
                  <a:srgbClr val="313132"/>
                </a:solidFill>
                <a:latin typeface="Arial" charset="0"/>
                <a:ea typeface="Arial" charset="0"/>
                <a:cs typeface="Arial" charset="0"/>
              </a:defRPr>
            </a:lvl3pPr>
            <a:lvl4pPr marL="1371600" indent="0">
              <a:buNone/>
              <a:defRPr sz="1600">
                <a:solidFill>
                  <a:srgbClr val="313132"/>
                </a:solidFill>
                <a:latin typeface="Arial" charset="0"/>
                <a:ea typeface="Arial" charset="0"/>
                <a:cs typeface="Arial" charset="0"/>
              </a:defRPr>
            </a:lvl4pPr>
            <a:lvl5pPr marL="1828800" indent="0">
              <a:buNone/>
              <a:defRPr sz="1600">
                <a:solidFill>
                  <a:srgbClr val="313132"/>
                </a:solidFill>
                <a:latin typeface="Arial" charset="0"/>
                <a:ea typeface="Arial" charset="0"/>
                <a:cs typeface="Arial" charset="0"/>
              </a:defRPr>
            </a:lvl5pPr>
          </a:lstStyle>
          <a:p>
            <a:pPr lvl="0"/>
            <a:r>
              <a:rPr lang="en-US" dirty="0"/>
              <a:t>Click to edit Master text styles</a:t>
            </a:r>
          </a:p>
        </p:txBody>
      </p:sp>
      <p:sp>
        <p:nvSpPr>
          <p:cNvPr id="18" name="Text Placeholder 17"/>
          <p:cNvSpPr>
            <a:spLocks noGrp="1"/>
          </p:cNvSpPr>
          <p:nvPr>
            <p:ph type="body" sz="quarter" idx="13"/>
          </p:nvPr>
        </p:nvSpPr>
        <p:spPr>
          <a:xfrm>
            <a:off x="2563813" y="3766310"/>
            <a:ext cx="6119812" cy="548640"/>
          </a:xfrm>
          <a:prstGeom prst="rect">
            <a:avLst/>
          </a:prstGeom>
        </p:spPr>
        <p:txBody>
          <a:bodyPr anchor="b">
            <a:normAutofit/>
          </a:bodyPr>
          <a:lstStyle>
            <a:lvl1pPr marL="0" indent="0">
              <a:lnSpc>
                <a:spcPct val="95000"/>
              </a:lnSpc>
              <a:spcBef>
                <a:spcPts val="600"/>
              </a:spcBef>
              <a:buNone/>
              <a:defRPr sz="2200">
                <a:solidFill>
                  <a:srgbClr val="18407C"/>
                </a:solidFill>
                <a:latin typeface="Arial" charset="0"/>
                <a:ea typeface="Arial" charset="0"/>
                <a:cs typeface="Arial" charset="0"/>
              </a:defRPr>
            </a:lvl1pPr>
            <a:lvl2pPr marL="457200" indent="0">
              <a:buNone/>
              <a:defRPr sz="2800">
                <a:latin typeface="Arial" charset="0"/>
                <a:ea typeface="Arial" charset="0"/>
                <a:cs typeface="Arial" charset="0"/>
              </a:defRPr>
            </a:lvl2pPr>
            <a:lvl3pPr marL="914400" indent="0">
              <a:buNone/>
              <a:defRPr sz="2800">
                <a:latin typeface="Arial" charset="0"/>
                <a:ea typeface="Arial" charset="0"/>
                <a:cs typeface="Arial" charset="0"/>
              </a:defRPr>
            </a:lvl3pPr>
            <a:lvl4pPr marL="1371600" indent="0">
              <a:buNone/>
              <a:defRPr sz="2800">
                <a:latin typeface="Arial" charset="0"/>
                <a:ea typeface="Arial" charset="0"/>
                <a:cs typeface="Arial" charset="0"/>
              </a:defRPr>
            </a:lvl4pPr>
            <a:lvl5pPr marL="1828800" indent="0">
              <a:buNone/>
              <a:defRPr sz="2800">
                <a:latin typeface="Arial" charset="0"/>
                <a:ea typeface="Arial" charset="0"/>
                <a:cs typeface="Arial" charset="0"/>
              </a:defRPr>
            </a:lvl5pPr>
          </a:lstStyle>
          <a:p>
            <a:pPr lvl="0"/>
            <a:r>
              <a:rPr lang="en-US" dirty="0"/>
              <a:t>Click to edit Master text styles</a:t>
            </a:r>
          </a:p>
        </p:txBody>
      </p:sp>
      <p:sp>
        <p:nvSpPr>
          <p:cNvPr id="20" name="Text Placeholder 19"/>
          <p:cNvSpPr>
            <a:spLocks noGrp="1"/>
          </p:cNvSpPr>
          <p:nvPr>
            <p:ph type="body" sz="quarter" idx="14" hasCustomPrompt="1"/>
          </p:nvPr>
        </p:nvSpPr>
        <p:spPr>
          <a:xfrm>
            <a:off x="2563290" y="4346046"/>
            <a:ext cx="6120335" cy="1624938"/>
          </a:xfrm>
          <a:prstGeom prst="rect">
            <a:avLst/>
          </a:prstGeom>
        </p:spPr>
        <p:txBody>
          <a:bodyPr>
            <a:normAutofit/>
          </a:bodyPr>
          <a:lstStyle>
            <a:lvl1pPr marL="0" indent="0">
              <a:lnSpc>
                <a:spcPct val="95000"/>
              </a:lnSpc>
              <a:spcBef>
                <a:spcPts val="600"/>
              </a:spcBef>
              <a:buNone/>
              <a:defRPr sz="1600" baseline="0">
                <a:solidFill>
                  <a:srgbClr val="313132"/>
                </a:solidFill>
                <a:latin typeface="Arial" charset="0"/>
                <a:ea typeface="Arial" charset="0"/>
                <a:cs typeface="Arial" charset="0"/>
              </a:defRPr>
            </a:lvl1pPr>
            <a:lvl2pPr marL="285750" indent="-285750">
              <a:lnSpc>
                <a:spcPct val="95000"/>
              </a:lnSpc>
              <a:spcBef>
                <a:spcPts val="600"/>
              </a:spcBef>
              <a:buFontTx/>
              <a:buBlip>
                <a:blip r:embed="rId2"/>
              </a:buBlip>
              <a:defRPr sz="1600" baseline="0">
                <a:solidFill>
                  <a:srgbClr val="313132"/>
                </a:solidFill>
                <a:latin typeface="Arial" charset="0"/>
                <a:ea typeface="Arial" charset="0"/>
                <a:cs typeface="Arial" charset="0"/>
              </a:defRPr>
            </a:lvl2pPr>
            <a:lvl3pPr marL="571500" indent="-228600">
              <a:lnSpc>
                <a:spcPct val="95000"/>
              </a:lnSpc>
              <a:spcBef>
                <a:spcPts val="300"/>
              </a:spcBef>
              <a:buFont typeface="Arial" panose="020B0604020202020204" pitchFamily="34" charset="0"/>
              <a:buChar char="̶"/>
              <a:defRPr sz="1400" baseline="0">
                <a:solidFill>
                  <a:srgbClr val="313132"/>
                </a:solidFill>
                <a:latin typeface="Arial" charset="0"/>
                <a:ea typeface="Arial" charset="0"/>
                <a:cs typeface="Arial" charset="0"/>
              </a:defRPr>
            </a:lvl3pPr>
            <a:lvl4pPr marL="801688" indent="-228600">
              <a:lnSpc>
                <a:spcPct val="95000"/>
              </a:lnSpc>
              <a:spcBef>
                <a:spcPts val="100"/>
              </a:spcBef>
              <a:buClr>
                <a:schemeClr val="accent1"/>
              </a:buClr>
              <a:buFont typeface="Arial" panose="020B0604020202020204" pitchFamily="34" charset="0"/>
              <a:buChar char="•"/>
              <a:defRPr sz="1400">
                <a:solidFill>
                  <a:srgbClr val="313132"/>
                </a:solidFill>
                <a:latin typeface="Arial" charset="0"/>
                <a:ea typeface="Arial" charset="0"/>
                <a:cs typeface="Arial" charset="0"/>
              </a:defRPr>
            </a:lvl4pPr>
            <a:lvl5pPr marL="1828800" indent="0">
              <a:buNone/>
              <a:defRPr sz="1800">
                <a:solidFill>
                  <a:srgbClr val="313132"/>
                </a:solidFill>
                <a:latin typeface="Arial" charset="0"/>
                <a:ea typeface="Arial" charset="0"/>
                <a:cs typeface="Arial" charset="0"/>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p:txBody>
      </p:sp>
      <p:sp>
        <p:nvSpPr>
          <p:cNvPr id="3" name="Footer Placeholder 2"/>
          <p:cNvSpPr>
            <a:spLocks noGrp="1"/>
          </p:cNvSpPr>
          <p:nvPr>
            <p:ph type="ftr" sz="quarter" idx="15"/>
          </p:nvPr>
        </p:nvSpPr>
        <p:spPr>
          <a:xfrm>
            <a:off x="666572" y="5970984"/>
            <a:ext cx="5477853" cy="365125"/>
          </a:xfrm>
          <a:prstGeom prst="rect">
            <a:avLst/>
          </a:prstGeom>
        </p:spPr>
        <p:txBody>
          <a:bodyPr/>
          <a:lstStyle/>
          <a:p>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541936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200" y="1600201"/>
            <a:ext cx="4038600" cy="4414934"/>
          </a:xfrm>
          <a:prstGeom prst="rect">
            <a:avLst/>
          </a:prstGeom>
        </p:spPr>
        <p:txBody>
          <a:bodyPr>
            <a:normAutofit/>
          </a:bodyPr>
          <a:lstStyle>
            <a:lvl1pPr marL="285750" indent="-285750">
              <a:lnSpc>
                <a:spcPct val="95000"/>
              </a:lnSpc>
              <a:spcBef>
                <a:spcPts val="1200"/>
              </a:spcBef>
              <a:buFontTx/>
              <a:buBlip>
                <a:blip r:embed="rId2"/>
              </a:buBlip>
              <a:defRPr sz="1600"/>
            </a:lvl1pPr>
            <a:lvl2pPr marL="571500" indent="-285750">
              <a:lnSpc>
                <a:spcPct val="95000"/>
              </a:lnSpc>
              <a:spcBef>
                <a:spcPts val="600"/>
              </a:spcBef>
              <a:defRPr sz="1400"/>
            </a:lvl2pPr>
            <a:lvl3pPr marL="801688" indent="-228600">
              <a:lnSpc>
                <a:spcPct val="95000"/>
              </a:lnSpc>
              <a:spcBef>
                <a:spcPts val="200"/>
              </a:spcBef>
              <a:buClr>
                <a:schemeClr val="accent1"/>
              </a:buCl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hasCustomPrompt="1"/>
          </p:nvPr>
        </p:nvSpPr>
        <p:spPr>
          <a:xfrm>
            <a:off x="4648200" y="1600201"/>
            <a:ext cx="4038600" cy="4414934"/>
          </a:xfrm>
          <a:prstGeom prst="rect">
            <a:avLst/>
          </a:prstGeom>
        </p:spPr>
        <p:txBody>
          <a:bodyPr>
            <a:normAutofit/>
          </a:bodyPr>
          <a:lstStyle>
            <a:lvl1pPr marL="285750" indent="-285750">
              <a:lnSpc>
                <a:spcPct val="95000"/>
              </a:lnSpc>
              <a:spcBef>
                <a:spcPts val="1200"/>
              </a:spcBef>
              <a:buFontTx/>
              <a:buBlip>
                <a:blip r:embed="rId2"/>
              </a:buBlip>
              <a:defRPr sz="1600"/>
            </a:lvl1pPr>
            <a:lvl2pPr marL="571500" indent="-285750">
              <a:lnSpc>
                <a:spcPct val="95000"/>
              </a:lnSpc>
              <a:spcBef>
                <a:spcPts val="600"/>
              </a:spcBef>
              <a:defRPr sz="1400"/>
            </a:lvl2pPr>
            <a:lvl3pPr marL="801688" indent="-228600">
              <a:lnSpc>
                <a:spcPct val="95000"/>
              </a:lnSpc>
              <a:spcBef>
                <a:spcPts val="200"/>
              </a:spcBef>
              <a:buClr>
                <a:schemeClr val="accent1"/>
              </a:buClr>
              <a:defRPr sz="14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p:txBody>
      </p:sp>
      <p:sp>
        <p:nvSpPr>
          <p:cNvPr id="5" name="Footer Placeholder 4"/>
          <p:cNvSpPr>
            <a:spLocks noGrp="1"/>
          </p:cNvSpPr>
          <p:nvPr>
            <p:ph type="ftr" sz="quarter" idx="10"/>
          </p:nvPr>
        </p:nvSpPr>
        <p:spPr>
          <a:xfrm>
            <a:off x="666572" y="5970984"/>
            <a:ext cx="5477853" cy="365125"/>
          </a:xfrm>
          <a:prstGeom prst="rect">
            <a:avLst/>
          </a:prstGeom>
        </p:spPr>
        <p:txBody>
          <a:bodyPr/>
          <a:lstStyle/>
          <a:p>
            <a:endParaRPr lang="en-US" dirty="0"/>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934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a:prstGeom prst="rect">
            <a:avLst/>
          </a:prstGeom>
        </p:spPr>
        <p:txBody>
          <a:bodyPr anchor="b">
            <a:normAutofit/>
          </a:bodyPr>
          <a:lstStyle>
            <a:lvl1pPr marL="0" indent="0">
              <a:lnSpc>
                <a:spcPct val="95000"/>
              </a:lnSpc>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457200" y="2174874"/>
            <a:ext cx="4040188" cy="3796109"/>
          </a:xfrm>
          <a:prstGeom prst="rect">
            <a:avLst/>
          </a:prstGeom>
        </p:spPr>
        <p:txBody>
          <a:bodyPr>
            <a:normAutofit/>
          </a:bodyPr>
          <a:lstStyle>
            <a:lvl1pPr marL="285750" indent="-285750">
              <a:lnSpc>
                <a:spcPct val="95000"/>
              </a:lnSpc>
              <a:spcBef>
                <a:spcPts val="1200"/>
              </a:spcBef>
              <a:buFontTx/>
              <a:buBlip>
                <a:blip r:embed="rId2"/>
              </a:buBlip>
              <a:defRPr sz="1600"/>
            </a:lvl1pPr>
            <a:lvl2pPr marL="571500" indent="-285750">
              <a:lnSpc>
                <a:spcPct val="95000"/>
              </a:lnSpc>
              <a:spcBef>
                <a:spcPts val="600"/>
              </a:spcBef>
              <a:defRPr sz="1400"/>
            </a:lvl2pPr>
            <a:lvl3pPr marL="801688" indent="-228600">
              <a:lnSpc>
                <a:spcPct val="95000"/>
              </a:lnSpc>
              <a:spcBef>
                <a:spcPts val="200"/>
              </a:spcBef>
              <a:buClr>
                <a:schemeClr val="accent1"/>
              </a:buCl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normAutofit/>
          </a:bodyPr>
          <a:lstStyle>
            <a:lvl1pPr marL="0" indent="0">
              <a:lnSpc>
                <a:spcPct val="95000"/>
              </a:lnSpc>
              <a:spcBef>
                <a:spcPts val="600"/>
              </a:spcBef>
              <a:buNone/>
              <a:defRPr sz="1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hasCustomPrompt="1"/>
          </p:nvPr>
        </p:nvSpPr>
        <p:spPr>
          <a:xfrm>
            <a:off x="4645025" y="2174874"/>
            <a:ext cx="4041775" cy="3796109"/>
          </a:xfrm>
          <a:prstGeom prst="rect">
            <a:avLst/>
          </a:prstGeom>
        </p:spPr>
        <p:txBody>
          <a:bodyPr>
            <a:normAutofit/>
          </a:bodyPr>
          <a:lstStyle>
            <a:lvl1pPr marL="285750" indent="-285750">
              <a:lnSpc>
                <a:spcPct val="95000"/>
              </a:lnSpc>
              <a:spcBef>
                <a:spcPts val="1200"/>
              </a:spcBef>
              <a:buFontTx/>
              <a:buBlip>
                <a:blip r:embed="rId2"/>
              </a:buBlip>
              <a:defRPr sz="1600"/>
            </a:lvl1pPr>
            <a:lvl2pPr marL="571500" indent="-285750">
              <a:lnSpc>
                <a:spcPct val="95000"/>
              </a:lnSpc>
              <a:spcBef>
                <a:spcPts val="600"/>
              </a:spcBef>
              <a:defRPr sz="1400"/>
            </a:lvl2pPr>
            <a:lvl3pPr marL="801688" indent="-228600">
              <a:lnSpc>
                <a:spcPct val="95000"/>
              </a:lnSpc>
              <a:spcBef>
                <a:spcPts val="200"/>
              </a:spcBef>
              <a:buClr>
                <a:schemeClr val="accent1"/>
              </a:buClr>
              <a:defRPr sz="14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7" name="Footer Placeholder 6"/>
          <p:cNvSpPr>
            <a:spLocks noGrp="1"/>
          </p:cNvSpPr>
          <p:nvPr>
            <p:ph type="ftr" sz="quarter" idx="10"/>
          </p:nvPr>
        </p:nvSpPr>
        <p:spPr>
          <a:xfrm>
            <a:off x="666572" y="5970984"/>
            <a:ext cx="5477853" cy="365125"/>
          </a:xfrm>
          <a:prstGeom prst="rect">
            <a:avLst/>
          </a:prstGeom>
        </p:spPr>
        <p:txBody>
          <a:bodyPr/>
          <a:lstStyle/>
          <a:p>
            <a:endParaRPr lang="en-US" dirty="0"/>
          </a:p>
        </p:txBody>
      </p:sp>
      <p:sp>
        <p:nvSpPr>
          <p:cNvPr id="9" name="Title 8"/>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14082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666572" y="5970984"/>
            <a:ext cx="5477853" cy="365125"/>
          </a:xfrm>
          <a:prstGeom prst="rect">
            <a:avLst/>
          </a:prstGeom>
        </p:spPr>
        <p:txBody>
          <a:bodyPr/>
          <a:lstStyle/>
          <a:p>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95322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normAutofit/>
          </a:bodyPr>
          <a:lstStyle>
            <a:lvl1pPr algn="l">
              <a:defRPr sz="2000" b="0"/>
            </a:lvl1pPr>
          </a:lstStyle>
          <a:p>
            <a:r>
              <a:rPr lang="en-US" dirty="0"/>
              <a:t>Click to edit Master title style</a:t>
            </a:r>
          </a:p>
        </p:txBody>
      </p:sp>
      <p:sp>
        <p:nvSpPr>
          <p:cNvPr id="3" name="Content Placeholder 2"/>
          <p:cNvSpPr>
            <a:spLocks noGrp="1"/>
          </p:cNvSpPr>
          <p:nvPr>
            <p:ph idx="1" hasCustomPrompt="1"/>
          </p:nvPr>
        </p:nvSpPr>
        <p:spPr>
          <a:xfrm>
            <a:off x="3575050" y="273051"/>
            <a:ext cx="5111750" cy="5636338"/>
          </a:xfrm>
          <a:prstGeom prst="rect">
            <a:avLst/>
          </a:prstGeom>
        </p:spPr>
        <p:txBody>
          <a:bodyPr>
            <a:normAutofit/>
          </a:bodyPr>
          <a:lstStyle>
            <a:lvl1pPr marL="342900" indent="-342900">
              <a:lnSpc>
                <a:spcPct val="95000"/>
              </a:lnSpc>
              <a:spcBef>
                <a:spcPts val="1200"/>
              </a:spcBef>
              <a:buFontTx/>
              <a:buBlip>
                <a:blip r:embed="rId2"/>
              </a:buBlip>
              <a:defRPr sz="1800"/>
            </a:lvl1pPr>
            <a:lvl2pPr marL="628650" indent="-285750">
              <a:lnSpc>
                <a:spcPct val="95000"/>
              </a:lnSpc>
              <a:spcBef>
                <a:spcPts val="600"/>
              </a:spcBef>
              <a:defRPr sz="1600"/>
            </a:lvl2pPr>
            <a:lvl3pPr marL="858838" indent="-228600">
              <a:lnSpc>
                <a:spcPct val="95000"/>
              </a:lnSpc>
              <a:spcBef>
                <a:spcPts val="200"/>
              </a:spcBef>
              <a:buClr>
                <a:schemeClr val="accent1"/>
              </a:buClr>
              <a:defRPr sz="14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p:txBody>
      </p:sp>
      <p:sp>
        <p:nvSpPr>
          <p:cNvPr id="4" name="Text Placeholder 3"/>
          <p:cNvSpPr>
            <a:spLocks noGrp="1"/>
          </p:cNvSpPr>
          <p:nvPr>
            <p:ph type="body" sz="half" idx="2"/>
          </p:nvPr>
        </p:nvSpPr>
        <p:spPr>
          <a:xfrm>
            <a:off x="457200" y="1435101"/>
            <a:ext cx="3008313" cy="4474288"/>
          </a:xfrm>
          <a:prstGeom prst="rect">
            <a:avLst/>
          </a:prstGeo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Footer Placeholder 4"/>
          <p:cNvSpPr>
            <a:spLocks noGrp="1"/>
          </p:cNvSpPr>
          <p:nvPr>
            <p:ph type="ftr" sz="quarter" idx="10"/>
          </p:nvPr>
        </p:nvSpPr>
        <p:spPr>
          <a:xfrm>
            <a:off x="666572" y="5970984"/>
            <a:ext cx="5477853" cy="365125"/>
          </a:xfrm>
          <a:prstGeom prst="rect">
            <a:avLst/>
          </a:prstGeom>
        </p:spPr>
        <p:txBody>
          <a:bodyPr/>
          <a:lstStyle/>
          <a:p>
            <a:endParaRPr lang="en-US" dirty="0"/>
          </a:p>
        </p:txBody>
      </p:sp>
      <p:sp>
        <p:nvSpPr>
          <p:cNvPr id="10" name="TextBox 9"/>
          <p:cNvSpPr txBox="1"/>
          <p:nvPr userDrawn="1"/>
        </p:nvSpPr>
        <p:spPr>
          <a:xfrm>
            <a:off x="2105952" y="6512504"/>
            <a:ext cx="3455094" cy="200055"/>
          </a:xfrm>
          <a:prstGeom prst="rect">
            <a:avLst/>
          </a:prstGeom>
          <a:noFill/>
        </p:spPr>
        <p:txBody>
          <a:bodyPr wrap="square" rtlCol="0">
            <a:spAutoFit/>
          </a:bodyPr>
          <a:lstStyle/>
          <a:p>
            <a:pPr algn="ctr"/>
            <a:r>
              <a:rPr lang="en-US" sz="700" dirty="0">
                <a:solidFill>
                  <a:schemeClr val="bg1"/>
                </a:solidFill>
                <a:latin typeface="Arial MT Std"/>
                <a:cs typeface="Arial MT Std"/>
              </a:rPr>
              <a:t>FOR INTERNAL PURPOSES ONLY.</a:t>
            </a:r>
          </a:p>
        </p:txBody>
      </p:sp>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6421317"/>
            <a:ext cx="8773611" cy="191248"/>
          </a:xfrm>
          <a:prstGeom prst="rect">
            <a:avLst/>
          </a:prstGeom>
        </p:spPr>
      </p:pic>
    </p:spTree>
    <p:extLst>
      <p:ext uri="{BB962C8B-B14F-4D97-AF65-F5344CB8AC3E}">
        <p14:creationId xmlns:p14="http://schemas.microsoft.com/office/powerpoint/2010/main" val="1970254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B41B88A9-4730-944A-A600-77AC138EA4FD}"/>
              </a:ext>
            </a:extLst>
          </p:cNvPr>
          <p:cNvSpPr>
            <a:spLocks noGrp="1"/>
          </p:cNvSpPr>
          <p:nvPr>
            <p:ph type="sldNum" sz="quarter" idx="11"/>
          </p:nvPr>
        </p:nvSpPr>
        <p:spPr>
          <a:xfrm>
            <a:off x="8721254" y="35985"/>
            <a:ext cx="348212" cy="365125"/>
          </a:xfrm>
        </p:spPr>
        <p:txBody>
          <a:bodyPr/>
          <a:lstStyle>
            <a:lvl1pPr algn="ctr">
              <a:defRPr sz="713" b="0" i="0">
                <a:solidFill>
                  <a:schemeClr val="bg1"/>
                </a:solidFill>
                <a:latin typeface="Arial Regular"/>
              </a:defRPr>
            </a:lvl1pPr>
          </a:lstStyle>
          <a:p>
            <a:fld id="{03AD02A1-1C5D-8344-96CD-10205357E382}" type="slidenum">
              <a:rPr lang="en-US" altLang="en-US" smtClean="0"/>
              <a:pPr/>
              <a:t>‹#›</a:t>
            </a:fld>
            <a:endParaRPr lang="en-US" altLang="en-US" dirty="0"/>
          </a:p>
        </p:txBody>
      </p:sp>
    </p:spTree>
    <p:extLst>
      <p:ext uri="{BB962C8B-B14F-4D97-AF65-F5344CB8AC3E}">
        <p14:creationId xmlns:p14="http://schemas.microsoft.com/office/powerpoint/2010/main" val="255067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userDrawn="1"/>
        </p:nvSpPr>
        <p:spPr>
          <a:xfrm>
            <a:off x="2138036" y="7426904"/>
            <a:ext cx="3455094" cy="200055"/>
          </a:xfrm>
          <a:prstGeom prst="rect">
            <a:avLst/>
          </a:prstGeom>
          <a:noFill/>
        </p:spPr>
        <p:txBody>
          <a:bodyPr wrap="square" rtlCol="0">
            <a:spAutoFit/>
          </a:bodyPr>
          <a:lstStyle/>
          <a:p>
            <a:pPr algn="ctr"/>
            <a:r>
              <a:rPr lang="en-US" sz="700" dirty="0">
                <a:solidFill>
                  <a:schemeClr val="bg1"/>
                </a:solidFill>
                <a:latin typeface="Arial MT Std"/>
                <a:cs typeface="Arial MT Std"/>
              </a:rPr>
              <a:t>FOR INTERNAL PURPOSES ONLY.</a:t>
            </a:r>
          </a:p>
        </p:txBody>
      </p:sp>
      <p:sp>
        <p:nvSpPr>
          <p:cNvPr id="4" name="Title Placeholder 3"/>
          <p:cNvSpPr>
            <a:spLocks noGrp="1"/>
          </p:cNvSpPr>
          <p:nvPr>
            <p:ph type="title"/>
          </p:nvPr>
        </p:nvSpPr>
        <p:spPr>
          <a:xfrm>
            <a:off x="457200" y="300276"/>
            <a:ext cx="8229600" cy="877824"/>
          </a:xfrm>
          <a:prstGeom prst="rect">
            <a:avLst/>
          </a:prstGeom>
        </p:spPr>
        <p:txBody>
          <a:bodyPr vert="horz" lIns="91440" tIns="45720" rIns="91440" bIns="45720" rtlCol="0" anchor="ctr">
            <a:normAutofit/>
          </a:bodyPr>
          <a:lstStyle/>
          <a:p>
            <a:r>
              <a:rPr lang="en-US" dirty="0"/>
              <a:t>Click to edit Master title style</a:t>
            </a:r>
          </a:p>
        </p:txBody>
      </p:sp>
      <p:sp>
        <p:nvSpPr>
          <p:cNvPr id="7" name="Footer Placeholder 6"/>
          <p:cNvSpPr>
            <a:spLocks noGrp="1"/>
          </p:cNvSpPr>
          <p:nvPr>
            <p:ph type="ftr" sz="quarter" idx="3"/>
          </p:nvPr>
        </p:nvSpPr>
        <p:spPr>
          <a:xfrm>
            <a:off x="2053396" y="6056191"/>
            <a:ext cx="3086100"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pic>
        <p:nvPicPr>
          <p:cNvPr id="9" name="Picture 8"/>
          <p:cNvPicPr>
            <a:picLocks noChangeAspect="1"/>
          </p:cNvPicPr>
          <p:nvPr userDrawn="1"/>
        </p:nvPicPr>
        <p:blipFill rotWithShape="1">
          <a:blip r:embed="rId13" cstate="screen">
            <a:extLst>
              <a:ext uri="{28A0092B-C50C-407E-A947-70E740481C1C}">
                <a14:useLocalDpi xmlns:a14="http://schemas.microsoft.com/office/drawing/2010/main"/>
              </a:ext>
            </a:extLst>
          </a:blip>
          <a:srcRect/>
          <a:stretch/>
        </p:blipFill>
        <p:spPr>
          <a:xfrm>
            <a:off x="0" y="6421317"/>
            <a:ext cx="8773611" cy="191248"/>
          </a:xfrm>
          <a:prstGeom prst="rect">
            <a:avLst/>
          </a:prstGeom>
        </p:spPr>
      </p:pic>
    </p:spTree>
    <p:extLst>
      <p:ext uri="{BB962C8B-B14F-4D97-AF65-F5344CB8AC3E}">
        <p14:creationId xmlns:p14="http://schemas.microsoft.com/office/powerpoint/2010/main" val="3090777599"/>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7" r:id="rId3"/>
    <p:sldLayoutId id="2147483654" r:id="rId4"/>
    <p:sldLayoutId id="2147483652" r:id="rId5"/>
    <p:sldLayoutId id="2147483653" r:id="rId6"/>
    <p:sldLayoutId id="2147483655" r:id="rId7"/>
    <p:sldLayoutId id="2147483656" r:id="rId8"/>
    <p:sldLayoutId id="2147483668" r:id="rId9"/>
    <p:sldLayoutId id="2147483669" r:id="rId10"/>
    <p:sldLayoutId id="2147483670" r:id="rId11"/>
  </p:sldLayoutIdLst>
  <p:hf hdr="0" ftr="0" dt="0"/>
  <p:txStyles>
    <p:titleStyle>
      <a:lvl1pPr algn="l" defTabSz="4572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8577263" y="6306477"/>
            <a:ext cx="566737" cy="501650"/>
          </a:xfrm>
          <a:prstGeom prst="rect">
            <a:avLst/>
          </a:prstGeom>
        </p:spPr>
        <p:txBody>
          <a:bodyPr vert="horz" lIns="91440" tIns="45720" rIns="91440" bIns="45720" rtlCol="0" anchor="b"/>
          <a:lstStyle>
            <a:lvl1pPr algn="ctr">
              <a:defRPr sz="900">
                <a:solidFill>
                  <a:schemeClr val="bg1"/>
                </a:solidFill>
              </a:defRPr>
            </a:lvl1pPr>
          </a:lstStyle>
          <a:p>
            <a:fld id="{721656C6-A1A9-44E4-9549-7D282C0C31B5}" type="slidenum">
              <a:rPr lang="en-US" smtClean="0"/>
              <a:pPr/>
              <a:t>‹#›</a:t>
            </a:fld>
            <a:endParaRPr lang="en-US" dirty="0"/>
          </a:p>
        </p:txBody>
      </p:sp>
      <p:sp>
        <p:nvSpPr>
          <p:cNvPr id="4" name="Title Placeholder 3"/>
          <p:cNvSpPr>
            <a:spLocks noGrp="1"/>
          </p:cNvSpPr>
          <p:nvPr>
            <p:ph type="title"/>
          </p:nvPr>
        </p:nvSpPr>
        <p:spPr>
          <a:xfrm>
            <a:off x="457200" y="300276"/>
            <a:ext cx="8229600" cy="877824"/>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269985021"/>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hdr="0" ftr="0" dt="0"/>
  <p:txStyles>
    <p:title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45.jpg"/><Relationship Id="rId3" Type="http://schemas.openxmlformats.org/officeDocument/2006/relationships/image" Target="../media/image40.png"/><Relationship Id="rId7" Type="http://schemas.openxmlformats.org/officeDocument/2006/relationships/image" Target="../media/image44.jpg"/><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image" Target="../media/image43.jpg"/><Relationship Id="rId5" Type="http://schemas.openxmlformats.org/officeDocument/2006/relationships/image" Target="../media/image42.jpg"/><Relationship Id="rId10" Type="http://schemas.openxmlformats.org/officeDocument/2006/relationships/image" Target="../media/image47.svg"/><Relationship Id="rId4" Type="http://schemas.openxmlformats.org/officeDocument/2006/relationships/image" Target="../media/image41.jpg"/><Relationship Id="rId9" Type="http://schemas.openxmlformats.org/officeDocument/2006/relationships/image" Target="../media/image46.jp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9.tiff"/><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slideLayout" Target="../slideLayouts/slideLayout10.xml"/><Relationship Id="rId1" Type="http://schemas.openxmlformats.org/officeDocument/2006/relationships/video" Target="https://www.youtube.com/embed/qrzUqcAAPT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5.png"/></Relationships>
</file>

<file path=ppt/slides/_rels/slide2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58.png"/><Relationship Id="rId4" Type="http://schemas.openxmlformats.org/officeDocument/2006/relationships/image" Target="../media/image57.png"/></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slideLayout" Target="../slideLayouts/slideLayout10.xml"/><Relationship Id="rId1" Type="http://schemas.openxmlformats.org/officeDocument/2006/relationships/video" Target="https://www.youtube.com/embed/kUbAHPgiCvo"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8" Type="http://schemas.openxmlformats.org/officeDocument/2006/relationships/image" Target="../media/image63.tiff"/><Relationship Id="rId3" Type="http://schemas.openxmlformats.org/officeDocument/2006/relationships/image" Target="../media/image32.png"/><Relationship Id="rId7" Type="http://schemas.openxmlformats.org/officeDocument/2006/relationships/image" Target="../media/image62.png"/><Relationship Id="rId12" Type="http://schemas.openxmlformats.org/officeDocument/2006/relationships/image" Target="../media/image67.tiff"/><Relationship Id="rId2" Type="http://schemas.openxmlformats.org/officeDocument/2006/relationships/notesSlide" Target="../notesSlides/notesSlide21.xml"/><Relationship Id="rId1" Type="http://schemas.openxmlformats.org/officeDocument/2006/relationships/slideLayout" Target="../slideLayouts/slideLayout9.xml"/><Relationship Id="rId6" Type="http://schemas.openxmlformats.org/officeDocument/2006/relationships/image" Target="../media/image35.png"/><Relationship Id="rId11" Type="http://schemas.openxmlformats.org/officeDocument/2006/relationships/image" Target="../media/image66.png"/><Relationship Id="rId5" Type="http://schemas.openxmlformats.org/officeDocument/2006/relationships/image" Target="../media/image61.png"/><Relationship Id="rId10" Type="http://schemas.openxmlformats.org/officeDocument/2006/relationships/image" Target="../media/image65.png"/><Relationship Id="rId4" Type="http://schemas.openxmlformats.org/officeDocument/2006/relationships/image" Target="../media/image33.png"/><Relationship Id="rId9" Type="http://schemas.openxmlformats.org/officeDocument/2006/relationships/image" Target="../media/image6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2"/>
            <a:ext cx="9144000" cy="3310249"/>
          </a:xfrm>
          <a:prstGeom prst="rect">
            <a:avLst/>
          </a:prstGeom>
          <a:solidFill>
            <a:srgbClr val="215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1548D"/>
              </a:solidFill>
            </a:endParaRPr>
          </a:p>
        </p:txBody>
      </p:sp>
      <p:sp>
        <p:nvSpPr>
          <p:cNvPr id="3" name="Title 2"/>
          <p:cNvSpPr>
            <a:spLocks noGrp="1"/>
          </p:cNvSpPr>
          <p:nvPr>
            <p:ph type="title"/>
          </p:nvPr>
        </p:nvSpPr>
        <p:spPr>
          <a:xfrm>
            <a:off x="846138" y="4776660"/>
            <a:ext cx="7638117" cy="1224010"/>
          </a:xfrm>
        </p:spPr>
        <p:txBody>
          <a:bodyPr>
            <a:normAutofit/>
          </a:bodyPr>
          <a:lstStyle/>
          <a:p>
            <a:r>
              <a:rPr lang="en-US" sz="3300" dirty="0"/>
              <a:t>KidneyCare</a:t>
            </a:r>
            <a:r>
              <a:rPr lang="en-US" sz="3300" dirty="0">
                <a:solidFill>
                  <a:schemeClr val="accent3"/>
                </a:solidFill>
              </a:rPr>
              <a:t>:</a:t>
            </a:r>
            <a:r>
              <a:rPr lang="en-US" sz="3300" dirty="0">
                <a:solidFill>
                  <a:schemeClr val="accent4"/>
                </a:solidFill>
              </a:rPr>
              <a:t>365</a:t>
            </a:r>
            <a:r>
              <a:rPr lang="en-US" sz="3300" dirty="0"/>
              <a:t> </a:t>
            </a:r>
            <a:br>
              <a:rPr lang="en-US" sz="3300" dirty="0"/>
            </a:br>
            <a:r>
              <a:rPr lang="en-US" sz="3300" dirty="0">
                <a:solidFill>
                  <a:schemeClr val="accent3"/>
                </a:solidFill>
              </a:rPr>
              <a:t>An Introduction to Kidney Disease</a:t>
            </a:r>
          </a:p>
        </p:txBody>
      </p:sp>
      <p:sp>
        <p:nvSpPr>
          <p:cNvPr id="7" name="Text Placeholder 5"/>
          <p:cNvSpPr txBox="1">
            <a:spLocks/>
          </p:cNvSpPr>
          <p:nvPr/>
        </p:nvSpPr>
        <p:spPr>
          <a:xfrm>
            <a:off x="846138" y="3892550"/>
            <a:ext cx="3346450" cy="355600"/>
          </a:xfrm>
          <a:prstGeom prst="rect">
            <a:avLst/>
          </a:prstGeom>
        </p:spPr>
        <p:txBody>
          <a:bodyPr/>
          <a:lstStyle>
            <a:lvl1pPr marL="0" indent="0" algn="l" defTabSz="457200" rtl="0" eaLnBrk="1" latinLnBrk="0" hangingPunct="1">
              <a:spcBef>
                <a:spcPct val="20000"/>
              </a:spcBef>
              <a:buFont typeface="Arial"/>
              <a:buNone/>
              <a:defRPr sz="1200" kern="1200">
                <a:solidFill>
                  <a:schemeClr val="tx2"/>
                </a:solidFill>
                <a:latin typeface="+mn-lt"/>
                <a:ea typeface="+mn-ea"/>
                <a:cs typeface="+mn-cs"/>
              </a:defRPr>
            </a:lvl1pPr>
            <a:lvl2pPr marL="742950" indent="-285750" algn="l" defTabSz="457200" rtl="0" eaLnBrk="1" latinLnBrk="0" hangingPunct="1">
              <a:spcBef>
                <a:spcPct val="20000"/>
              </a:spcBef>
              <a:buFont typeface="Arial"/>
              <a:buChar char="–"/>
              <a:defRPr sz="12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2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1328" y="525873"/>
            <a:ext cx="1855695" cy="563336"/>
          </a:xfrm>
          <a:prstGeom prst="rect">
            <a:avLst/>
          </a:prstGeom>
        </p:spPr>
      </p:pic>
      <p:pic>
        <p:nvPicPr>
          <p:cNvPr id="9" name="Picture 8" descr="A picture containing grass, tree, outdoor, sky&#10;&#10;Description generated with very high confidence">
            <a:extLst>
              <a:ext uri="{FF2B5EF4-FFF2-40B4-BE49-F238E27FC236}">
                <a16:creationId xmlns:a16="http://schemas.microsoft.com/office/drawing/2014/main" id="{FA96BA43-8586-4362-AB45-336068DA1B9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1290916"/>
            <a:ext cx="9144000" cy="3402108"/>
          </a:xfrm>
          <a:prstGeom prst="rect">
            <a:avLst/>
          </a:prstGeom>
        </p:spPr>
      </p:pic>
    </p:spTree>
    <p:extLst>
      <p:ext uri="{BB962C8B-B14F-4D97-AF65-F5344CB8AC3E}">
        <p14:creationId xmlns:p14="http://schemas.microsoft.com/office/powerpoint/2010/main" val="1152900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13590" y="2451767"/>
            <a:ext cx="3997079" cy="1263347"/>
            <a:chOff x="453898" y="3468778"/>
            <a:chExt cx="3997079" cy="1263347"/>
          </a:xfrm>
        </p:grpSpPr>
        <p:pic>
          <p:nvPicPr>
            <p:cNvPr id="17" name="Picture 1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465" y="3468778"/>
              <a:ext cx="1015393" cy="952419"/>
            </a:xfrm>
            <a:prstGeom prst="rect">
              <a:avLst/>
            </a:prstGeom>
          </p:spPr>
        </p:pic>
        <p:sp>
          <p:nvSpPr>
            <p:cNvPr id="21" name="TextBox 20"/>
            <p:cNvSpPr txBox="1"/>
            <p:nvPr/>
          </p:nvSpPr>
          <p:spPr>
            <a:xfrm>
              <a:off x="453898" y="4393571"/>
              <a:ext cx="3997079" cy="338554"/>
            </a:xfrm>
            <a:prstGeom prst="rect">
              <a:avLst/>
            </a:prstGeom>
            <a:noFill/>
          </p:spPr>
          <p:txBody>
            <a:bodyPr wrap="square" rtlCol="0">
              <a:spAutoFit/>
            </a:bodyPr>
            <a:lstStyle/>
            <a:p>
              <a:pPr algn="ctr"/>
              <a:r>
                <a:rPr lang="en-US" sz="1600" spc="-30" dirty="0"/>
                <a:t>At-home peritoneal dialysis</a:t>
              </a:r>
              <a:endParaRPr lang="en-US" sz="1600" spc="-30" dirty="0">
                <a:solidFill>
                  <a:srgbClr val="262626"/>
                </a:solidFill>
                <a:latin typeface="Century Gothic" charset="0"/>
                <a:ea typeface="Calibri" charset="0"/>
                <a:cs typeface="Times New Roman" charset="0"/>
              </a:endParaRPr>
            </a:p>
          </p:txBody>
        </p:sp>
      </p:grpSp>
      <p:grpSp>
        <p:nvGrpSpPr>
          <p:cNvPr id="31" name="Group 30"/>
          <p:cNvGrpSpPr/>
          <p:nvPr/>
        </p:nvGrpSpPr>
        <p:grpSpPr>
          <a:xfrm>
            <a:off x="2969211" y="2477081"/>
            <a:ext cx="3234599" cy="1245784"/>
            <a:chOff x="-155145" y="4475625"/>
            <a:chExt cx="3234599" cy="1245784"/>
          </a:xfrm>
        </p:grpSpPr>
        <p:sp>
          <p:nvSpPr>
            <p:cNvPr id="22" name="TextBox 21"/>
            <p:cNvSpPr txBox="1"/>
            <p:nvPr/>
          </p:nvSpPr>
          <p:spPr>
            <a:xfrm>
              <a:off x="-155145" y="5382855"/>
              <a:ext cx="3234599" cy="338554"/>
            </a:xfrm>
            <a:prstGeom prst="rect">
              <a:avLst/>
            </a:prstGeom>
            <a:noFill/>
          </p:spPr>
          <p:txBody>
            <a:bodyPr wrap="square" rtlCol="0">
              <a:spAutoFit/>
            </a:bodyPr>
            <a:lstStyle/>
            <a:p>
              <a:pPr algn="ctr"/>
              <a:r>
                <a:rPr lang="en-US" sz="1600" spc="-30" dirty="0"/>
                <a:t>At-home hemodialysis</a:t>
              </a:r>
              <a:endParaRPr lang="en-US" sz="1600" spc="-30" dirty="0">
                <a:solidFill>
                  <a:srgbClr val="262626"/>
                </a:solidFill>
                <a:latin typeface="Century Gothic" charset="0"/>
                <a:ea typeface="Calibri" charset="0"/>
                <a:cs typeface="Times New Roman" charset="0"/>
              </a:endParaRPr>
            </a:p>
          </p:txBody>
        </p:sp>
        <p:grpSp>
          <p:nvGrpSpPr>
            <p:cNvPr id="30" name="Group 29"/>
            <p:cNvGrpSpPr/>
            <p:nvPr/>
          </p:nvGrpSpPr>
          <p:grpSpPr>
            <a:xfrm>
              <a:off x="973335" y="4475625"/>
              <a:ext cx="1061148" cy="899246"/>
              <a:chOff x="2827346" y="5253641"/>
              <a:chExt cx="1061148" cy="899246"/>
            </a:xfrm>
          </p:grpSpPr>
          <p:pic>
            <p:nvPicPr>
              <p:cNvPr id="29" name="Picture 28"/>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2827346" y="5412460"/>
                <a:ext cx="984949" cy="740427"/>
              </a:xfrm>
              <a:prstGeom prst="rect">
                <a:avLst/>
              </a:prstGeom>
            </p:spPr>
          </p:pic>
          <p:pic>
            <p:nvPicPr>
              <p:cNvPr id="19" name="Picture 1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19820" y="5253641"/>
                <a:ext cx="568674" cy="467768"/>
              </a:xfrm>
              <a:prstGeom prst="rect">
                <a:avLst/>
              </a:prstGeom>
            </p:spPr>
          </p:pic>
        </p:grpSp>
      </p:grpSp>
      <p:sp>
        <p:nvSpPr>
          <p:cNvPr id="11" name="Title 1"/>
          <p:cNvSpPr txBox="1">
            <a:spLocks/>
          </p:cNvSpPr>
          <p:nvPr/>
        </p:nvSpPr>
        <p:spPr>
          <a:xfrm>
            <a:off x="507686" y="572259"/>
            <a:ext cx="8394268" cy="126426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ESRD treatment options to consider</a:t>
            </a:r>
          </a:p>
        </p:txBody>
      </p:sp>
      <p:sp>
        <p:nvSpPr>
          <p:cNvPr id="15" name="TextBox 14"/>
          <p:cNvSpPr txBox="1"/>
          <p:nvPr/>
        </p:nvSpPr>
        <p:spPr>
          <a:xfrm>
            <a:off x="572548" y="2074451"/>
            <a:ext cx="1782506" cy="369332"/>
          </a:xfrm>
          <a:prstGeom prst="rect">
            <a:avLst/>
          </a:prstGeom>
          <a:noFill/>
        </p:spPr>
        <p:txBody>
          <a:bodyPr wrap="square" rtlCol="0">
            <a:spAutoFit/>
          </a:bodyPr>
          <a:lstStyle/>
          <a:p>
            <a:r>
              <a:rPr lang="en-US" b="1" dirty="0">
                <a:solidFill>
                  <a:schemeClr val="accent1"/>
                </a:solidFill>
              </a:rPr>
              <a:t>Dialysis</a:t>
            </a:r>
          </a:p>
        </p:txBody>
      </p:sp>
      <p:grpSp>
        <p:nvGrpSpPr>
          <p:cNvPr id="28" name="Group 27"/>
          <p:cNvGrpSpPr/>
          <p:nvPr/>
        </p:nvGrpSpPr>
        <p:grpSpPr>
          <a:xfrm>
            <a:off x="5495358" y="2640560"/>
            <a:ext cx="3256066" cy="1078834"/>
            <a:chOff x="794270" y="2230798"/>
            <a:chExt cx="3256066" cy="1078834"/>
          </a:xfrm>
        </p:grpSpPr>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6597" y="2230798"/>
              <a:ext cx="1451412" cy="731786"/>
            </a:xfrm>
            <a:prstGeom prst="rect">
              <a:avLst/>
            </a:prstGeom>
          </p:spPr>
        </p:pic>
        <p:sp>
          <p:nvSpPr>
            <p:cNvPr id="23" name="TextBox 22"/>
            <p:cNvSpPr txBox="1"/>
            <p:nvPr/>
          </p:nvSpPr>
          <p:spPr>
            <a:xfrm>
              <a:off x="794270" y="2971078"/>
              <a:ext cx="3256066" cy="338554"/>
            </a:xfrm>
            <a:prstGeom prst="rect">
              <a:avLst/>
            </a:prstGeom>
            <a:noFill/>
          </p:spPr>
          <p:txBody>
            <a:bodyPr wrap="square" rtlCol="0">
              <a:spAutoFit/>
            </a:bodyPr>
            <a:lstStyle/>
            <a:p>
              <a:pPr algn="ctr"/>
              <a:r>
                <a:rPr lang="en-US" sz="1600" spc="-30" dirty="0"/>
                <a:t>In-center hemodialysis</a:t>
              </a:r>
              <a:endParaRPr lang="en-US" sz="1600" spc="-30" dirty="0">
                <a:solidFill>
                  <a:srgbClr val="262626"/>
                </a:solidFill>
                <a:latin typeface="Century Gothic" charset="0"/>
                <a:ea typeface="Calibri" charset="0"/>
                <a:cs typeface="Times New Roman" charset="0"/>
              </a:endParaRPr>
            </a:p>
          </p:txBody>
        </p:sp>
      </p:grpSp>
      <p:grpSp>
        <p:nvGrpSpPr>
          <p:cNvPr id="35" name="Group 34"/>
          <p:cNvGrpSpPr/>
          <p:nvPr/>
        </p:nvGrpSpPr>
        <p:grpSpPr>
          <a:xfrm>
            <a:off x="2094001" y="4354228"/>
            <a:ext cx="1782507" cy="1427540"/>
            <a:chOff x="5842438" y="2218829"/>
            <a:chExt cx="1782507" cy="1427540"/>
          </a:xfrm>
        </p:grpSpPr>
        <p:sp>
          <p:nvSpPr>
            <p:cNvPr id="12" name="TextBox 11"/>
            <p:cNvSpPr txBox="1"/>
            <p:nvPr/>
          </p:nvSpPr>
          <p:spPr>
            <a:xfrm>
              <a:off x="5842438" y="2218829"/>
              <a:ext cx="1782507" cy="369332"/>
            </a:xfrm>
            <a:prstGeom prst="rect">
              <a:avLst/>
            </a:prstGeom>
            <a:noFill/>
          </p:spPr>
          <p:txBody>
            <a:bodyPr wrap="square" rtlCol="0">
              <a:spAutoFit/>
            </a:bodyPr>
            <a:lstStyle/>
            <a:p>
              <a:pPr algn="ctr"/>
              <a:r>
                <a:rPr lang="en-US" b="1" dirty="0">
                  <a:solidFill>
                    <a:schemeClr val="accent1"/>
                  </a:solidFill>
                </a:rPr>
                <a:t>Transplant</a:t>
              </a:r>
            </a:p>
          </p:txBody>
        </p:sp>
        <p:pic>
          <p:nvPicPr>
            <p:cNvPr id="32" name="Picture 3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5702" y="2682062"/>
              <a:ext cx="1275976" cy="964307"/>
            </a:xfrm>
            <a:prstGeom prst="rect">
              <a:avLst/>
            </a:prstGeom>
          </p:spPr>
        </p:pic>
      </p:grpSp>
      <p:grpSp>
        <p:nvGrpSpPr>
          <p:cNvPr id="3" name="Group 2"/>
          <p:cNvGrpSpPr/>
          <p:nvPr/>
        </p:nvGrpSpPr>
        <p:grpSpPr>
          <a:xfrm>
            <a:off x="4996076" y="4360956"/>
            <a:ext cx="1994421" cy="1451292"/>
            <a:chOff x="4996076" y="4360956"/>
            <a:chExt cx="1994421" cy="1451292"/>
          </a:xfrm>
        </p:grpSpPr>
        <p:sp>
          <p:nvSpPr>
            <p:cNvPr id="9" name="TextBox 8"/>
            <p:cNvSpPr txBox="1"/>
            <p:nvPr/>
          </p:nvSpPr>
          <p:spPr>
            <a:xfrm>
              <a:off x="4996076" y="4360956"/>
              <a:ext cx="1994421" cy="369332"/>
            </a:xfrm>
            <a:prstGeom prst="rect">
              <a:avLst/>
            </a:prstGeom>
            <a:noFill/>
          </p:spPr>
          <p:txBody>
            <a:bodyPr wrap="square" rtlCol="0">
              <a:spAutoFit/>
            </a:bodyPr>
            <a:lstStyle/>
            <a:p>
              <a:pPr algn="ctr"/>
              <a:r>
                <a:rPr lang="en-US" b="1" dirty="0">
                  <a:solidFill>
                    <a:schemeClr val="accent1"/>
                  </a:solidFill>
                </a:rPr>
                <a:t>Supportive Care</a:t>
              </a:r>
            </a:p>
          </p:txBody>
        </p:sp>
        <p:pic>
          <p:nvPicPr>
            <p:cNvPr id="2" name="Picture 1"/>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69462" y="4804354"/>
              <a:ext cx="1156975" cy="1007894"/>
            </a:xfrm>
            <a:prstGeom prst="rect">
              <a:avLst/>
            </a:prstGeom>
          </p:spPr>
        </p:pic>
      </p:grpSp>
      <p:sp>
        <p:nvSpPr>
          <p:cNvPr id="4" name="AutoShape 2" descr="https://usc-powerpoint.officeapps.live.com/pods/GetClipboardImage.ashx?Id=ea47669c-72c8-4493-8b98-3a3661a54f90&amp;DC=PUS4&amp;pkey=97e0ef53-95e9-42bb-b55d-c1aeb27fce41&amp;wdwaccluster=PUS4">
            <a:extLst>
              <a:ext uri="{FF2B5EF4-FFF2-40B4-BE49-F238E27FC236}">
                <a16:creationId xmlns:a16="http://schemas.microsoft.com/office/drawing/2014/main" id="{AD3028DF-F6CC-44DF-8263-51DE648D1028}"/>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usc-powerpoint.officeapps.live.com/pods/GetClipboardImage.ashx?Id=84728bd7-087b-40d2-a15e-862dbf094cd6&amp;DC=PUS4&amp;pkey=6ffde20f-11d7-4186-9155-b00689375294&amp;wdwaccluster=PUS4">
            <a:extLst>
              <a:ext uri="{FF2B5EF4-FFF2-40B4-BE49-F238E27FC236}">
                <a16:creationId xmlns:a16="http://schemas.microsoft.com/office/drawing/2014/main" id="{4102AC7F-7064-4C5B-8F63-FB2E44F16392}"/>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870617110"/>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500"/>
                                  </p:stCondLst>
                                  <p:childTnLst>
                                    <p:set>
                                      <p:cBhvr>
                                        <p:cTn id="15" dur="1" fill="hold">
                                          <p:stCondLst>
                                            <p:cond delay="0"/>
                                          </p:stCondLst>
                                        </p:cTn>
                                        <p:tgtEl>
                                          <p:spTgt spid="26"/>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1500"/>
                                  </p:stCondLst>
                                  <p:childTnLst>
                                    <p:set>
                                      <p:cBhvr>
                                        <p:cTn id="18" dur="1" fill="hold">
                                          <p:stCondLst>
                                            <p:cond delay="0"/>
                                          </p:stCondLst>
                                        </p:cTn>
                                        <p:tgtEl>
                                          <p:spTgt spid="31"/>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500"/>
                                  </p:stCondLst>
                                  <p:childTnLst>
                                    <p:set>
                                      <p:cBhvr>
                                        <p:cTn id="21" dur="1" fill="hold">
                                          <p:stCondLst>
                                            <p:cond delay="0"/>
                                          </p:stCondLst>
                                        </p:cTn>
                                        <p:tgtEl>
                                          <p:spTgt spid="28"/>
                                        </p:tgtEl>
                                        <p:attrNameLst>
                                          <p:attrName>style.visibility</p:attrName>
                                        </p:attrNameLst>
                                      </p:cBhvr>
                                      <p:to>
                                        <p:strVal val="visible"/>
                                      </p:to>
                                    </p:set>
                                  </p:childTnLst>
                                </p:cTn>
                              </p:par>
                            </p:childTnLst>
                          </p:cTn>
                        </p:par>
                        <p:par>
                          <p:cTn id="22" fill="hold">
                            <p:stCondLst>
                              <p:cond delay="6500"/>
                            </p:stCondLst>
                            <p:childTnLst>
                              <p:par>
                                <p:cTn id="23" presetID="1" presetClass="entr" presetSubtype="0" fill="hold" nodeType="afterEffect">
                                  <p:stCondLst>
                                    <p:cond delay="1500"/>
                                  </p:stCondLst>
                                  <p:childTnLst>
                                    <p:set>
                                      <p:cBhvr>
                                        <p:cTn id="24" dur="1" fill="hold">
                                          <p:stCondLst>
                                            <p:cond delay="0"/>
                                          </p:stCondLst>
                                        </p:cTn>
                                        <p:tgtEl>
                                          <p:spTgt spid="35"/>
                                        </p:tgtEl>
                                        <p:attrNameLst>
                                          <p:attrName>style.visibility</p:attrName>
                                        </p:attrNameLst>
                                      </p:cBhvr>
                                      <p:to>
                                        <p:strVal val="visible"/>
                                      </p:to>
                                    </p:set>
                                  </p:childTnLst>
                                </p:cTn>
                              </p:par>
                            </p:childTnLst>
                          </p:cTn>
                        </p:par>
                        <p:par>
                          <p:cTn id="25" fill="hold">
                            <p:stCondLst>
                              <p:cond delay="8000"/>
                            </p:stCondLst>
                            <p:childTnLst>
                              <p:par>
                                <p:cTn id="26" presetID="1" presetClass="entr" presetSubtype="0" fill="hold" nodeType="afterEffect">
                                  <p:stCondLst>
                                    <p:cond delay="1500"/>
                                  </p:stCondLst>
                                  <p:childTnLst>
                                    <p:set>
                                      <p:cBhvr>
                                        <p:cTn id="27"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08974" y="620283"/>
            <a:ext cx="7478580" cy="11662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In-center hemodialysis</a:t>
            </a:r>
          </a:p>
        </p:txBody>
      </p:sp>
      <p:sp>
        <p:nvSpPr>
          <p:cNvPr id="14" name="Content Placeholder 13"/>
          <p:cNvSpPr>
            <a:spLocks noGrp="1"/>
          </p:cNvSpPr>
          <p:nvPr>
            <p:ph sz="half" idx="2"/>
          </p:nvPr>
        </p:nvSpPr>
        <p:spPr>
          <a:xfrm>
            <a:off x="2698056" y="1837764"/>
            <a:ext cx="6057901" cy="3953435"/>
          </a:xfrm>
        </p:spPr>
        <p:txBody>
          <a:bodyPr numCol="1">
            <a:normAutofit/>
          </a:bodyPr>
          <a:lstStyle/>
          <a:p>
            <a:r>
              <a:rPr lang="en-US" sz="2000" dirty="0"/>
              <a:t>Done in a dialysis center, with your care team</a:t>
            </a:r>
          </a:p>
          <a:p>
            <a:r>
              <a:rPr lang="en-US" sz="2000" dirty="0"/>
              <a:t>Typical schedule:</a:t>
            </a:r>
          </a:p>
          <a:p>
            <a:pPr lvl="1"/>
            <a:r>
              <a:rPr lang="en-US" sz="2000" dirty="0"/>
              <a:t>3 times a week, 3-5 hours per session</a:t>
            </a:r>
          </a:p>
          <a:p>
            <a:pPr lvl="1"/>
            <a:r>
              <a:rPr lang="en-US" sz="2000" dirty="0"/>
              <a:t>3 nights a week, 8 hours per session for</a:t>
            </a:r>
            <a:br>
              <a:rPr lang="en-US" sz="2000" dirty="0"/>
            </a:br>
            <a:r>
              <a:rPr lang="en-US" sz="2000" dirty="0"/>
              <a:t>nocturnal (nighttime) option</a:t>
            </a:r>
          </a:p>
          <a:p>
            <a:pPr marL="0" indent="0">
              <a:buNone/>
            </a:pPr>
            <a:r>
              <a:rPr lang="en-US" sz="2000" b="1" dirty="0">
                <a:solidFill>
                  <a:schemeClr val="accent1"/>
                </a:solidFill>
              </a:rPr>
              <a:t>Benefits:</a:t>
            </a:r>
            <a:endParaRPr lang="en-US" sz="2000" dirty="0"/>
          </a:p>
          <a:p>
            <a:r>
              <a:rPr lang="en-US" sz="2000" dirty="0"/>
              <a:t>Treatment performed and/or monitored by trained nurses and technicians</a:t>
            </a:r>
          </a:p>
          <a:p>
            <a:r>
              <a:rPr lang="en-US" sz="2000" dirty="0"/>
              <a:t>Labs and checkups done in one place</a:t>
            </a:r>
          </a:p>
          <a:p>
            <a:r>
              <a:rPr lang="en-US" sz="2000" dirty="0"/>
              <a:t>Opportunity for social connection with others</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6892" y="1922433"/>
            <a:ext cx="1817368" cy="894145"/>
          </a:xfrm>
          <a:prstGeom prst="rect">
            <a:avLst/>
          </a:prstGeom>
        </p:spPr>
      </p:pic>
    </p:spTree>
    <p:extLst>
      <p:ext uri="{BB962C8B-B14F-4D97-AF65-F5344CB8AC3E}">
        <p14:creationId xmlns:p14="http://schemas.microsoft.com/office/powerpoint/2010/main" val="1519827991"/>
      </p:ext>
    </p:extLst>
  </p:cSld>
  <p:clrMapOvr>
    <a:masterClrMapping/>
  </p:clrMapOvr>
  <mc:AlternateContent xmlns:mc="http://schemas.openxmlformats.org/markup-compatibility/2006" xmlns:p14="http://schemas.microsoft.com/office/powerpoint/2010/main">
    <mc:Choice Requires="p14">
      <p:transition spd="slow">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childTnLst>
                                </p:cTn>
                              </p:par>
                            </p:childTnLst>
                          </p:cTn>
                        </p:par>
                        <p:par>
                          <p:cTn id="13" fill="hold">
                            <p:stCondLst>
                              <p:cond delay="1000"/>
                            </p:stCondLst>
                            <p:childTnLst>
                              <p:par>
                                <p:cTn id="14" presetID="1" presetClass="entr" presetSubtype="0" fill="hold" grpId="0" nodeType="afterEffect">
                                  <p:stCondLst>
                                    <p:cond delay="1500"/>
                                  </p:stCondLst>
                                  <p:childTnLst>
                                    <p:set>
                                      <p:cBhvr>
                                        <p:cTn id="15" dur="1" fill="hold">
                                          <p:stCondLst>
                                            <p:cond delay="999"/>
                                          </p:stCondLst>
                                        </p:cTn>
                                        <p:tgtEl>
                                          <p:spTgt spid="14">
                                            <p:txEl>
                                              <p:pRg st="0" end="0"/>
                                            </p:txEl>
                                          </p:spTgt>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grpId="0" nodeType="afterEffect">
                                  <p:stCondLst>
                                    <p:cond delay="1500"/>
                                  </p:stCondLst>
                                  <p:childTnLst>
                                    <p:set>
                                      <p:cBhvr>
                                        <p:cTn id="18" dur="1" fill="hold">
                                          <p:stCondLst>
                                            <p:cond delay="999"/>
                                          </p:stCondLst>
                                        </p:cTn>
                                        <p:tgtEl>
                                          <p:spTgt spid="14">
                                            <p:txEl>
                                              <p:pRg st="1" end="1"/>
                                            </p:txEl>
                                          </p:spTgt>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grpId="0" nodeType="afterEffect">
                                  <p:stCondLst>
                                    <p:cond delay="1500"/>
                                  </p:stCondLst>
                                  <p:childTnLst>
                                    <p:set>
                                      <p:cBhvr>
                                        <p:cTn id="21" dur="1" fill="hold">
                                          <p:stCondLst>
                                            <p:cond delay="999"/>
                                          </p:stCondLst>
                                        </p:cTn>
                                        <p:tgtEl>
                                          <p:spTgt spid="14">
                                            <p:txEl>
                                              <p:pRg st="2" end="2"/>
                                            </p:txEl>
                                          </p:spTgt>
                                        </p:tgtEl>
                                        <p:attrNameLst>
                                          <p:attrName>style.visibility</p:attrName>
                                        </p:attrNameLst>
                                      </p:cBhvr>
                                      <p:to>
                                        <p:strVal val="visible"/>
                                      </p:to>
                                    </p:set>
                                  </p:childTnLst>
                                </p:cTn>
                              </p:par>
                            </p:childTnLst>
                          </p:cTn>
                        </p:par>
                        <p:par>
                          <p:cTn id="22" fill="hold">
                            <p:stCondLst>
                              <p:cond delay="8500"/>
                            </p:stCondLst>
                            <p:childTnLst>
                              <p:par>
                                <p:cTn id="23" presetID="1" presetClass="entr" presetSubtype="0" fill="hold" grpId="0" nodeType="afterEffect">
                                  <p:stCondLst>
                                    <p:cond delay="1500"/>
                                  </p:stCondLst>
                                  <p:childTnLst>
                                    <p:set>
                                      <p:cBhvr>
                                        <p:cTn id="24" dur="1" fill="hold">
                                          <p:stCondLst>
                                            <p:cond delay="999"/>
                                          </p:stCondLst>
                                        </p:cTn>
                                        <p:tgtEl>
                                          <p:spTgt spid="14">
                                            <p:txEl>
                                              <p:pRg st="3" end="3"/>
                                            </p:txEl>
                                          </p:spTgt>
                                        </p:tgtEl>
                                        <p:attrNameLst>
                                          <p:attrName>style.visibility</p:attrName>
                                        </p:attrNameLst>
                                      </p:cBhvr>
                                      <p:to>
                                        <p:strVal val="visible"/>
                                      </p:to>
                                    </p:set>
                                  </p:childTnLst>
                                </p:cTn>
                              </p:par>
                            </p:childTnLst>
                          </p:cTn>
                        </p:par>
                        <p:par>
                          <p:cTn id="25" fill="hold">
                            <p:stCondLst>
                              <p:cond delay="11000"/>
                            </p:stCondLst>
                            <p:childTnLst>
                              <p:par>
                                <p:cTn id="26" presetID="1" presetClass="entr" presetSubtype="0" fill="hold" grpId="0" nodeType="afterEffect">
                                  <p:stCondLst>
                                    <p:cond delay="1500"/>
                                  </p:stCondLst>
                                  <p:childTnLst>
                                    <p:set>
                                      <p:cBhvr>
                                        <p:cTn id="27" dur="1" fill="hold">
                                          <p:stCondLst>
                                            <p:cond delay="999"/>
                                          </p:stCondLst>
                                        </p:cTn>
                                        <p:tgtEl>
                                          <p:spTgt spid="14">
                                            <p:txEl>
                                              <p:pRg st="4" end="4"/>
                                            </p:txEl>
                                          </p:spTgt>
                                        </p:tgtEl>
                                        <p:attrNameLst>
                                          <p:attrName>style.visibility</p:attrName>
                                        </p:attrNameLst>
                                      </p:cBhvr>
                                      <p:to>
                                        <p:strVal val="visible"/>
                                      </p:to>
                                    </p:set>
                                  </p:childTnLst>
                                </p:cTn>
                              </p:par>
                            </p:childTnLst>
                          </p:cTn>
                        </p:par>
                        <p:par>
                          <p:cTn id="28" fill="hold">
                            <p:stCondLst>
                              <p:cond delay="13500"/>
                            </p:stCondLst>
                            <p:childTnLst>
                              <p:par>
                                <p:cTn id="29" presetID="1" presetClass="entr" presetSubtype="0" fill="hold" grpId="0" nodeType="afterEffect">
                                  <p:stCondLst>
                                    <p:cond delay="1500"/>
                                  </p:stCondLst>
                                  <p:childTnLst>
                                    <p:set>
                                      <p:cBhvr>
                                        <p:cTn id="30" dur="1" fill="hold">
                                          <p:stCondLst>
                                            <p:cond delay="999"/>
                                          </p:stCondLst>
                                        </p:cTn>
                                        <p:tgtEl>
                                          <p:spTgt spid="14">
                                            <p:txEl>
                                              <p:pRg st="5" end="5"/>
                                            </p:txEl>
                                          </p:spTgt>
                                        </p:tgtEl>
                                        <p:attrNameLst>
                                          <p:attrName>style.visibility</p:attrName>
                                        </p:attrNameLst>
                                      </p:cBhvr>
                                      <p:to>
                                        <p:strVal val="visible"/>
                                      </p:to>
                                    </p:set>
                                  </p:childTnLst>
                                </p:cTn>
                              </p:par>
                            </p:childTnLst>
                          </p:cTn>
                        </p:par>
                        <p:par>
                          <p:cTn id="31" fill="hold">
                            <p:stCondLst>
                              <p:cond delay="16000"/>
                            </p:stCondLst>
                            <p:childTnLst>
                              <p:par>
                                <p:cTn id="32" presetID="1" presetClass="entr" presetSubtype="0" fill="hold" grpId="0" nodeType="afterEffect">
                                  <p:stCondLst>
                                    <p:cond delay="1500"/>
                                  </p:stCondLst>
                                  <p:childTnLst>
                                    <p:set>
                                      <p:cBhvr>
                                        <p:cTn id="33" dur="1" fill="hold">
                                          <p:stCondLst>
                                            <p:cond delay="999"/>
                                          </p:stCondLst>
                                        </p:cTn>
                                        <p:tgtEl>
                                          <p:spTgt spid="14">
                                            <p:txEl>
                                              <p:pRg st="6" end="6"/>
                                            </p:txEl>
                                          </p:spTgt>
                                        </p:tgtEl>
                                        <p:attrNameLst>
                                          <p:attrName>style.visibility</p:attrName>
                                        </p:attrNameLst>
                                      </p:cBhvr>
                                      <p:to>
                                        <p:strVal val="visible"/>
                                      </p:to>
                                    </p:set>
                                  </p:childTnLst>
                                </p:cTn>
                              </p:par>
                            </p:childTnLst>
                          </p:cTn>
                        </p:par>
                        <p:par>
                          <p:cTn id="34" fill="hold">
                            <p:stCondLst>
                              <p:cond delay="18500"/>
                            </p:stCondLst>
                            <p:childTnLst>
                              <p:par>
                                <p:cTn id="35" presetID="1" presetClass="entr" presetSubtype="0" fill="hold" grpId="0" nodeType="afterEffect">
                                  <p:stCondLst>
                                    <p:cond delay="1500"/>
                                  </p:stCondLst>
                                  <p:childTnLst>
                                    <p:set>
                                      <p:cBhvr>
                                        <p:cTn id="36" dur="1" fill="hold">
                                          <p:stCondLst>
                                            <p:cond delay="999"/>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51874" y="547317"/>
            <a:ext cx="7478580" cy="1341477"/>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Access types for hemodialysis:</a:t>
            </a:r>
            <a:br>
              <a:rPr lang="en-US" sz="3600" dirty="0">
                <a:solidFill>
                  <a:schemeClr val="accent1"/>
                </a:solidFill>
              </a:rPr>
            </a:br>
            <a:r>
              <a:rPr lang="en-US" sz="3600" b="1" dirty="0">
                <a:solidFill>
                  <a:schemeClr val="accent1"/>
                </a:solidFill>
              </a:rPr>
              <a:t>fistula </a:t>
            </a:r>
            <a:r>
              <a:rPr lang="en-US" sz="3600" dirty="0">
                <a:solidFill>
                  <a:schemeClr val="accent1"/>
                </a:solidFill>
              </a:rPr>
              <a:t>(AV or AVF)</a:t>
            </a:r>
          </a:p>
        </p:txBody>
      </p:sp>
      <p:sp>
        <p:nvSpPr>
          <p:cNvPr id="10" name="Content Placeholder 13"/>
          <p:cNvSpPr>
            <a:spLocks noGrp="1"/>
          </p:cNvSpPr>
          <p:nvPr>
            <p:ph sz="half" idx="2"/>
          </p:nvPr>
        </p:nvSpPr>
        <p:spPr>
          <a:xfrm>
            <a:off x="551874" y="4513943"/>
            <a:ext cx="8040253" cy="1503087"/>
          </a:xfrm>
        </p:spPr>
        <p:txBody>
          <a:bodyPr numCol="2">
            <a:normAutofit/>
          </a:bodyPr>
          <a:lstStyle/>
          <a:p>
            <a:pPr>
              <a:spcBef>
                <a:spcPts val="800"/>
              </a:spcBef>
            </a:pPr>
            <a:r>
              <a:rPr lang="en-US" sz="2000" dirty="0"/>
              <a:t>Utilizes existing blood vessels</a:t>
            </a:r>
          </a:p>
          <a:p>
            <a:pPr>
              <a:spcBef>
                <a:spcPts val="800"/>
              </a:spcBef>
            </a:pPr>
            <a:r>
              <a:rPr lang="en-US" sz="2000" dirty="0"/>
              <a:t>Most natural </a:t>
            </a:r>
          </a:p>
          <a:p>
            <a:pPr>
              <a:spcBef>
                <a:spcPts val="800"/>
              </a:spcBef>
            </a:pPr>
            <a:r>
              <a:rPr lang="en-US" sz="2000" dirty="0"/>
              <a:t>Best choice for hemodialysis</a:t>
            </a:r>
          </a:p>
          <a:p>
            <a:pPr>
              <a:spcBef>
                <a:spcPts val="800"/>
              </a:spcBef>
            </a:pPr>
            <a:r>
              <a:rPr lang="en-US" sz="2000" dirty="0"/>
              <a:t>Optimal blood flow and low chance of infection</a:t>
            </a:r>
          </a:p>
          <a:p>
            <a:pPr>
              <a:spcBef>
                <a:spcPts val="800"/>
              </a:spcBef>
            </a:pPr>
            <a:r>
              <a:rPr lang="en-US" sz="2000" dirty="0"/>
              <a:t>6-8 weeks to mature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948" y="1981200"/>
            <a:ext cx="5804103" cy="2167853"/>
          </a:xfrm>
          <a:prstGeom prst="rect">
            <a:avLst/>
          </a:prstGeom>
        </p:spPr>
      </p:pic>
      <p:sp>
        <p:nvSpPr>
          <p:cNvPr id="5" name="Content Placeholder 4"/>
          <p:cNvSpPr>
            <a:spLocks noGrp="1"/>
          </p:cNvSpPr>
          <p:nvPr>
            <p:ph sz="half" idx="2"/>
          </p:nvPr>
        </p:nvSpPr>
        <p:spPr>
          <a:xfrm>
            <a:off x="672897" y="6017030"/>
            <a:ext cx="8013903" cy="391984"/>
          </a:xfrm>
        </p:spPr>
        <p:txBody>
          <a:bodyPr/>
          <a:lstStyle/>
          <a:p>
            <a:pPr marL="0" indent="0">
              <a:buNone/>
            </a:pPr>
            <a:r>
              <a:rPr lang="en-US" i="1" dirty="0"/>
              <a:t>All access surgeries are minor outpatient procedures.</a:t>
            </a:r>
          </a:p>
        </p:txBody>
      </p:sp>
      <p:sp>
        <p:nvSpPr>
          <p:cNvPr id="2" name="AutoShape 2" descr="https://usc-powerpoint.officeapps.live.com/pods/GetClipboardImage.ashx?Id=6e465ab0-d358-4699-9826-c949e815cdc5&amp;DC=PUS4&amp;pkey=8541cfce-d918-456b-8ea3-89fc5a1c39dc&amp;wdwaccluster=PUS4">
            <a:extLst>
              <a:ext uri="{FF2B5EF4-FFF2-40B4-BE49-F238E27FC236}">
                <a16:creationId xmlns:a16="http://schemas.microsoft.com/office/drawing/2014/main" id="{98D99EEA-B51D-426A-9BD1-016C1FF4EC5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2138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2000"/>
                            </p:stCondLst>
                            <p:childTnLst>
                              <p:par>
                                <p:cTn id="15" presetID="1" presetClass="entr" presetSubtype="0" fill="hold" grpId="0" nodeType="afterEffect">
                                  <p:stCondLst>
                                    <p:cond delay="1500"/>
                                  </p:stCondLst>
                                  <p:childTnLst>
                                    <p:set>
                                      <p:cBhvr>
                                        <p:cTn id="16" dur="1" fill="hold">
                                          <p:stCondLst>
                                            <p:cond delay="999"/>
                                          </p:stCondLst>
                                        </p:cTn>
                                        <p:tgtEl>
                                          <p:spTgt spid="10">
                                            <p:txEl>
                                              <p:pRg st="0" end="0"/>
                                            </p:txEl>
                                          </p:spTgt>
                                        </p:tgtEl>
                                        <p:attrNameLst>
                                          <p:attrName>style.visibility</p:attrName>
                                        </p:attrNameLst>
                                      </p:cBhvr>
                                      <p:to>
                                        <p:strVal val="visible"/>
                                      </p:to>
                                    </p:set>
                                  </p:childTnLst>
                                </p:cTn>
                              </p:par>
                            </p:childTnLst>
                          </p:cTn>
                        </p:par>
                        <p:par>
                          <p:cTn id="17" fill="hold">
                            <p:stCondLst>
                              <p:cond delay="4500"/>
                            </p:stCondLst>
                            <p:childTnLst>
                              <p:par>
                                <p:cTn id="18" presetID="1" presetClass="entr" presetSubtype="0" fill="hold" grpId="0" nodeType="afterEffect">
                                  <p:stCondLst>
                                    <p:cond delay="1500"/>
                                  </p:stCondLst>
                                  <p:childTnLst>
                                    <p:set>
                                      <p:cBhvr>
                                        <p:cTn id="19" dur="1" fill="hold">
                                          <p:stCondLst>
                                            <p:cond delay="999"/>
                                          </p:stCondLst>
                                        </p:cTn>
                                        <p:tgtEl>
                                          <p:spTgt spid="10">
                                            <p:txEl>
                                              <p:pRg st="1" end="1"/>
                                            </p:txEl>
                                          </p:spTgt>
                                        </p:tgtEl>
                                        <p:attrNameLst>
                                          <p:attrName>style.visibility</p:attrName>
                                        </p:attrNameLst>
                                      </p:cBhvr>
                                      <p:to>
                                        <p:strVal val="visible"/>
                                      </p:to>
                                    </p:set>
                                  </p:childTnLst>
                                </p:cTn>
                              </p:par>
                            </p:childTnLst>
                          </p:cTn>
                        </p:par>
                        <p:par>
                          <p:cTn id="20" fill="hold">
                            <p:stCondLst>
                              <p:cond delay="7000"/>
                            </p:stCondLst>
                            <p:childTnLst>
                              <p:par>
                                <p:cTn id="21" presetID="1" presetClass="entr" presetSubtype="0" fill="hold" grpId="0" nodeType="afterEffect">
                                  <p:stCondLst>
                                    <p:cond delay="1500"/>
                                  </p:stCondLst>
                                  <p:childTnLst>
                                    <p:set>
                                      <p:cBhvr>
                                        <p:cTn id="22" dur="1" fill="hold">
                                          <p:stCondLst>
                                            <p:cond delay="999"/>
                                          </p:stCondLst>
                                        </p:cTn>
                                        <p:tgtEl>
                                          <p:spTgt spid="10">
                                            <p:txEl>
                                              <p:pRg st="2" end="2"/>
                                            </p:txEl>
                                          </p:spTgt>
                                        </p:tgtEl>
                                        <p:attrNameLst>
                                          <p:attrName>style.visibility</p:attrName>
                                        </p:attrNameLst>
                                      </p:cBhvr>
                                      <p:to>
                                        <p:strVal val="visible"/>
                                      </p:to>
                                    </p:set>
                                  </p:childTnLst>
                                </p:cTn>
                              </p:par>
                            </p:childTnLst>
                          </p:cTn>
                        </p:par>
                        <p:par>
                          <p:cTn id="23" fill="hold">
                            <p:stCondLst>
                              <p:cond delay="9500"/>
                            </p:stCondLst>
                            <p:childTnLst>
                              <p:par>
                                <p:cTn id="24" presetID="1" presetClass="entr" presetSubtype="0" fill="hold" grpId="0" nodeType="afterEffect">
                                  <p:stCondLst>
                                    <p:cond delay="1500"/>
                                  </p:stCondLst>
                                  <p:childTnLst>
                                    <p:set>
                                      <p:cBhvr>
                                        <p:cTn id="25" dur="1" fill="hold">
                                          <p:stCondLst>
                                            <p:cond delay="999"/>
                                          </p:stCondLst>
                                        </p:cTn>
                                        <p:tgtEl>
                                          <p:spTgt spid="10">
                                            <p:txEl>
                                              <p:pRg st="3" end="3"/>
                                            </p:txEl>
                                          </p:spTgt>
                                        </p:tgtEl>
                                        <p:attrNameLst>
                                          <p:attrName>style.visibility</p:attrName>
                                        </p:attrNameLst>
                                      </p:cBhvr>
                                      <p:to>
                                        <p:strVal val="visible"/>
                                      </p:to>
                                    </p:set>
                                  </p:childTnLst>
                                </p:cTn>
                              </p:par>
                            </p:childTnLst>
                          </p:cTn>
                        </p:par>
                        <p:par>
                          <p:cTn id="26" fill="hold">
                            <p:stCondLst>
                              <p:cond delay="12000"/>
                            </p:stCondLst>
                            <p:childTnLst>
                              <p:par>
                                <p:cTn id="27" presetID="1" presetClass="entr" presetSubtype="0" fill="hold" grpId="0" nodeType="afterEffect">
                                  <p:stCondLst>
                                    <p:cond delay="1500"/>
                                  </p:stCondLst>
                                  <p:childTnLst>
                                    <p:set>
                                      <p:cBhvr>
                                        <p:cTn id="28" dur="1" fill="hold">
                                          <p:stCondLst>
                                            <p:cond delay="999"/>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59AF5-CD8B-B748-9CF8-5E4AB1F93106}"/>
              </a:ext>
            </a:extLst>
          </p:cNvPr>
          <p:cNvSpPr>
            <a:spLocks noGrp="1"/>
          </p:cNvSpPr>
          <p:nvPr>
            <p:ph type="title"/>
          </p:nvPr>
        </p:nvSpPr>
        <p:spPr>
          <a:xfrm>
            <a:off x="457200" y="1199674"/>
            <a:ext cx="7886700" cy="745589"/>
          </a:xfrm>
        </p:spPr>
        <p:txBody>
          <a:bodyPr/>
          <a:lstStyle/>
          <a:p>
            <a:r>
              <a:rPr lang="en-US" dirty="0"/>
              <a:t>Understanding benefits of home dialysis </a:t>
            </a:r>
          </a:p>
        </p:txBody>
      </p:sp>
      <p:pic>
        <p:nvPicPr>
          <p:cNvPr id="4" name="Picture 3" descr="Icon&#10;&#10;Description automatically generated">
            <a:extLst>
              <a:ext uri="{FF2B5EF4-FFF2-40B4-BE49-F238E27FC236}">
                <a16:creationId xmlns:a16="http://schemas.microsoft.com/office/drawing/2014/main" id="{49D3B72F-C66B-CD06-807F-1F192BE75158}"/>
              </a:ext>
            </a:extLst>
          </p:cNvPr>
          <p:cNvPicPr>
            <a:picLocks noChangeAspect="1"/>
          </p:cNvPicPr>
          <p:nvPr/>
        </p:nvPicPr>
        <p:blipFill>
          <a:blip r:embed="rId3"/>
          <a:stretch>
            <a:fillRect/>
          </a:stretch>
        </p:blipFill>
        <p:spPr>
          <a:xfrm>
            <a:off x="5983270" y="788997"/>
            <a:ext cx="1039320" cy="1039320"/>
          </a:xfrm>
          <a:prstGeom prst="rect">
            <a:avLst/>
          </a:prstGeom>
        </p:spPr>
      </p:pic>
      <p:pic>
        <p:nvPicPr>
          <p:cNvPr id="6" name="Picture 5">
            <a:extLst>
              <a:ext uri="{FF2B5EF4-FFF2-40B4-BE49-F238E27FC236}">
                <a16:creationId xmlns:a16="http://schemas.microsoft.com/office/drawing/2014/main" id="{FB972667-7EB7-B550-C434-BE58380D0143}"/>
              </a:ext>
            </a:extLst>
          </p:cNvPr>
          <p:cNvPicPr>
            <a:picLocks noChangeAspect="1"/>
          </p:cNvPicPr>
          <p:nvPr/>
        </p:nvPicPr>
        <p:blipFill>
          <a:blip r:embed="rId4"/>
          <a:stretch>
            <a:fillRect/>
          </a:stretch>
        </p:blipFill>
        <p:spPr>
          <a:xfrm>
            <a:off x="322561" y="2041280"/>
            <a:ext cx="1097189" cy="1097189"/>
          </a:xfrm>
          <a:prstGeom prst="rect">
            <a:avLst/>
          </a:prstGeom>
        </p:spPr>
      </p:pic>
      <p:pic>
        <p:nvPicPr>
          <p:cNvPr id="9" name="Picture 8" descr="Icon&#10;&#10;Description automatically generated">
            <a:extLst>
              <a:ext uri="{FF2B5EF4-FFF2-40B4-BE49-F238E27FC236}">
                <a16:creationId xmlns:a16="http://schemas.microsoft.com/office/drawing/2014/main" id="{F85E03AE-B4FB-FA14-394F-0C4CB268337D}"/>
              </a:ext>
            </a:extLst>
          </p:cNvPr>
          <p:cNvPicPr>
            <a:picLocks noChangeAspect="1"/>
          </p:cNvPicPr>
          <p:nvPr/>
        </p:nvPicPr>
        <p:blipFill>
          <a:blip r:embed="rId5"/>
          <a:stretch>
            <a:fillRect/>
          </a:stretch>
        </p:blipFill>
        <p:spPr>
          <a:xfrm>
            <a:off x="1630292" y="3490586"/>
            <a:ext cx="1097189" cy="1097189"/>
          </a:xfrm>
          <a:prstGeom prst="rect">
            <a:avLst/>
          </a:prstGeom>
        </p:spPr>
      </p:pic>
      <p:pic>
        <p:nvPicPr>
          <p:cNvPr id="11" name="Picture 10">
            <a:extLst>
              <a:ext uri="{FF2B5EF4-FFF2-40B4-BE49-F238E27FC236}">
                <a16:creationId xmlns:a16="http://schemas.microsoft.com/office/drawing/2014/main" id="{93160A29-247B-B698-1BD3-218A9036E13D}"/>
              </a:ext>
            </a:extLst>
          </p:cNvPr>
          <p:cNvPicPr>
            <a:picLocks noChangeAspect="1"/>
          </p:cNvPicPr>
          <p:nvPr/>
        </p:nvPicPr>
        <p:blipFill>
          <a:blip r:embed="rId6"/>
          <a:stretch>
            <a:fillRect/>
          </a:stretch>
        </p:blipFill>
        <p:spPr>
          <a:xfrm>
            <a:off x="1628010" y="2018033"/>
            <a:ext cx="1097189" cy="1097189"/>
          </a:xfrm>
          <a:prstGeom prst="rect">
            <a:avLst/>
          </a:prstGeom>
        </p:spPr>
      </p:pic>
      <p:pic>
        <p:nvPicPr>
          <p:cNvPr id="13" name="Picture 12" descr="Icon&#10;&#10;Description automatically generated">
            <a:extLst>
              <a:ext uri="{FF2B5EF4-FFF2-40B4-BE49-F238E27FC236}">
                <a16:creationId xmlns:a16="http://schemas.microsoft.com/office/drawing/2014/main" id="{BBFA4512-3D23-3ECB-B8F7-54D3F2FE8125}"/>
              </a:ext>
            </a:extLst>
          </p:cNvPr>
          <p:cNvPicPr>
            <a:picLocks noChangeAspect="1"/>
          </p:cNvPicPr>
          <p:nvPr/>
        </p:nvPicPr>
        <p:blipFill>
          <a:blip r:embed="rId7"/>
          <a:stretch>
            <a:fillRect/>
          </a:stretch>
        </p:blipFill>
        <p:spPr>
          <a:xfrm>
            <a:off x="2893569" y="2041280"/>
            <a:ext cx="1097189" cy="1097189"/>
          </a:xfrm>
          <a:prstGeom prst="rect">
            <a:avLst/>
          </a:prstGeom>
        </p:spPr>
      </p:pic>
      <p:pic>
        <p:nvPicPr>
          <p:cNvPr id="15" name="Picture 14" descr="Icon&#10;&#10;Description automatically generated">
            <a:extLst>
              <a:ext uri="{FF2B5EF4-FFF2-40B4-BE49-F238E27FC236}">
                <a16:creationId xmlns:a16="http://schemas.microsoft.com/office/drawing/2014/main" id="{6A7CE12B-B1DD-2AA2-38F3-E20162271284}"/>
              </a:ext>
            </a:extLst>
          </p:cNvPr>
          <p:cNvPicPr>
            <a:picLocks noChangeAspect="1"/>
          </p:cNvPicPr>
          <p:nvPr/>
        </p:nvPicPr>
        <p:blipFill>
          <a:blip r:embed="rId8"/>
          <a:stretch>
            <a:fillRect/>
          </a:stretch>
        </p:blipFill>
        <p:spPr>
          <a:xfrm>
            <a:off x="2893569" y="3490586"/>
            <a:ext cx="1097189" cy="1097189"/>
          </a:xfrm>
          <a:prstGeom prst="rect">
            <a:avLst/>
          </a:prstGeom>
        </p:spPr>
      </p:pic>
      <p:pic>
        <p:nvPicPr>
          <p:cNvPr id="17" name="Picture 16">
            <a:extLst>
              <a:ext uri="{FF2B5EF4-FFF2-40B4-BE49-F238E27FC236}">
                <a16:creationId xmlns:a16="http://schemas.microsoft.com/office/drawing/2014/main" id="{111C0539-973B-DFA6-DA1E-5BF29D9BF076}"/>
              </a:ext>
            </a:extLst>
          </p:cNvPr>
          <p:cNvPicPr>
            <a:picLocks noChangeAspect="1"/>
          </p:cNvPicPr>
          <p:nvPr/>
        </p:nvPicPr>
        <p:blipFill>
          <a:blip r:embed="rId9"/>
          <a:stretch>
            <a:fillRect/>
          </a:stretch>
        </p:blipFill>
        <p:spPr>
          <a:xfrm>
            <a:off x="322561" y="3490586"/>
            <a:ext cx="1097189" cy="1097189"/>
          </a:xfrm>
          <a:prstGeom prst="rect">
            <a:avLst/>
          </a:prstGeom>
        </p:spPr>
      </p:pic>
      <p:sp>
        <p:nvSpPr>
          <p:cNvPr id="3" name="Content Placeholder 2">
            <a:extLst>
              <a:ext uri="{FF2B5EF4-FFF2-40B4-BE49-F238E27FC236}">
                <a16:creationId xmlns:a16="http://schemas.microsoft.com/office/drawing/2014/main" id="{A926513B-8196-7146-B091-AB5237DCDAE6}"/>
              </a:ext>
            </a:extLst>
          </p:cNvPr>
          <p:cNvSpPr>
            <a:spLocks noGrp="1"/>
          </p:cNvSpPr>
          <p:nvPr>
            <p:ph idx="4294967295"/>
          </p:nvPr>
        </p:nvSpPr>
        <p:spPr>
          <a:xfrm>
            <a:off x="241698" y="2961085"/>
            <a:ext cx="1258490" cy="413147"/>
          </a:xfrm>
        </p:spPr>
        <p:txBody>
          <a:bodyPr>
            <a:normAutofit fontScale="92500" lnSpcReduction="10000"/>
          </a:bodyPr>
          <a:lstStyle/>
          <a:p>
            <a:pPr marL="0" lvl="1" indent="0" algn="ctr">
              <a:buNone/>
            </a:pPr>
            <a:r>
              <a:rPr lang="en-US" sz="1200" dirty="0">
                <a:solidFill>
                  <a:schemeClr val="tx1">
                    <a:lumMod val="65000"/>
                    <a:lumOff val="35000"/>
                  </a:schemeClr>
                </a:solidFill>
              </a:rPr>
              <a:t>Dialysis on</a:t>
            </a:r>
            <a:br>
              <a:rPr lang="en-US" sz="1200" dirty="0">
                <a:solidFill>
                  <a:schemeClr val="tx1">
                    <a:lumMod val="65000"/>
                    <a:lumOff val="35000"/>
                  </a:schemeClr>
                </a:solidFill>
              </a:rPr>
            </a:br>
            <a:r>
              <a:rPr lang="en-US" sz="1200" dirty="0">
                <a:solidFill>
                  <a:schemeClr val="tx1">
                    <a:lumMod val="65000"/>
                    <a:lumOff val="35000"/>
                  </a:schemeClr>
                </a:solidFill>
              </a:rPr>
              <a:t>your schedule</a:t>
            </a:r>
          </a:p>
        </p:txBody>
      </p:sp>
      <p:sp>
        <p:nvSpPr>
          <p:cNvPr id="7" name="Content Placeholder 2">
            <a:extLst>
              <a:ext uri="{FF2B5EF4-FFF2-40B4-BE49-F238E27FC236}">
                <a16:creationId xmlns:a16="http://schemas.microsoft.com/office/drawing/2014/main" id="{050A4BC7-6760-3731-8E3A-56A34C951EA9}"/>
              </a:ext>
            </a:extLst>
          </p:cNvPr>
          <p:cNvSpPr txBox="1">
            <a:spLocks/>
          </p:cNvSpPr>
          <p:nvPr/>
        </p:nvSpPr>
        <p:spPr>
          <a:xfrm>
            <a:off x="1522468" y="2961268"/>
            <a:ext cx="1258469" cy="413210"/>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Tx/>
              <a:buNone/>
              <a:defRPr sz="24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50000"/>
                    <a:lumOff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50000"/>
                    <a:lumOff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buNone/>
            </a:pPr>
            <a:r>
              <a:rPr lang="en-US" sz="1200" dirty="0">
                <a:solidFill>
                  <a:schemeClr val="tx1">
                    <a:lumMod val="65000"/>
                    <a:lumOff val="35000"/>
                  </a:schemeClr>
                </a:solidFill>
              </a:rPr>
              <a:t>Fewer food restrictions</a:t>
            </a:r>
          </a:p>
        </p:txBody>
      </p:sp>
      <p:sp>
        <p:nvSpPr>
          <p:cNvPr id="8" name="Content Placeholder 2">
            <a:extLst>
              <a:ext uri="{FF2B5EF4-FFF2-40B4-BE49-F238E27FC236}">
                <a16:creationId xmlns:a16="http://schemas.microsoft.com/office/drawing/2014/main" id="{A37E4FFA-729F-5751-8402-B315E838D5EB}"/>
              </a:ext>
            </a:extLst>
          </p:cNvPr>
          <p:cNvSpPr txBox="1">
            <a:spLocks/>
          </p:cNvSpPr>
          <p:nvPr/>
        </p:nvSpPr>
        <p:spPr>
          <a:xfrm>
            <a:off x="2799142" y="2961268"/>
            <a:ext cx="1258469" cy="413210"/>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Tx/>
              <a:buNone/>
              <a:defRPr sz="24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50000"/>
                    <a:lumOff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50000"/>
                    <a:lumOff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buNone/>
            </a:pPr>
            <a:r>
              <a:rPr lang="en-US" sz="1200" dirty="0">
                <a:solidFill>
                  <a:schemeClr val="tx1">
                    <a:lumMod val="65000"/>
                    <a:lumOff val="35000"/>
                  </a:schemeClr>
                </a:solidFill>
              </a:rPr>
              <a:t>Fewer medications</a:t>
            </a:r>
          </a:p>
        </p:txBody>
      </p:sp>
      <p:sp>
        <p:nvSpPr>
          <p:cNvPr id="10" name="Content Placeholder 2">
            <a:extLst>
              <a:ext uri="{FF2B5EF4-FFF2-40B4-BE49-F238E27FC236}">
                <a16:creationId xmlns:a16="http://schemas.microsoft.com/office/drawing/2014/main" id="{5FF178FE-8886-BB46-0FC0-0A5156B213A3}"/>
              </a:ext>
            </a:extLst>
          </p:cNvPr>
          <p:cNvSpPr txBox="1">
            <a:spLocks/>
          </p:cNvSpPr>
          <p:nvPr/>
        </p:nvSpPr>
        <p:spPr>
          <a:xfrm>
            <a:off x="241921" y="4495600"/>
            <a:ext cx="1258469" cy="413210"/>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Tx/>
              <a:buNone/>
              <a:defRPr sz="24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50000"/>
                    <a:lumOff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50000"/>
                    <a:lumOff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buNone/>
            </a:pPr>
            <a:r>
              <a:rPr lang="en-US" sz="1200" dirty="0">
                <a:solidFill>
                  <a:schemeClr val="tx1">
                    <a:lumMod val="65000"/>
                    <a:lumOff val="35000"/>
                  </a:schemeClr>
                </a:solidFill>
              </a:rPr>
              <a:t>Award-winning training</a:t>
            </a:r>
          </a:p>
        </p:txBody>
      </p:sp>
      <p:sp>
        <p:nvSpPr>
          <p:cNvPr id="12" name="Content Placeholder 2">
            <a:extLst>
              <a:ext uri="{FF2B5EF4-FFF2-40B4-BE49-F238E27FC236}">
                <a16:creationId xmlns:a16="http://schemas.microsoft.com/office/drawing/2014/main" id="{2F224FF5-F402-68D1-35A4-48723CCC8A48}"/>
              </a:ext>
            </a:extLst>
          </p:cNvPr>
          <p:cNvSpPr txBox="1">
            <a:spLocks/>
          </p:cNvSpPr>
          <p:nvPr/>
        </p:nvSpPr>
        <p:spPr>
          <a:xfrm>
            <a:off x="1522468" y="4495600"/>
            <a:ext cx="1258469" cy="413210"/>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000"/>
              </a:spcBef>
              <a:buFontTx/>
              <a:buNone/>
              <a:defRPr sz="24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50000"/>
                    <a:lumOff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50000"/>
                    <a:lumOff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buNone/>
            </a:pPr>
            <a:r>
              <a:rPr lang="en-US" sz="1200" dirty="0">
                <a:solidFill>
                  <a:schemeClr val="tx1">
                    <a:lumMod val="65000"/>
                    <a:lumOff val="35000"/>
                  </a:schemeClr>
                </a:solidFill>
              </a:rPr>
              <a:t>24/7 support</a:t>
            </a:r>
          </a:p>
        </p:txBody>
      </p:sp>
      <p:sp>
        <p:nvSpPr>
          <p:cNvPr id="14" name="Content Placeholder 2">
            <a:extLst>
              <a:ext uri="{FF2B5EF4-FFF2-40B4-BE49-F238E27FC236}">
                <a16:creationId xmlns:a16="http://schemas.microsoft.com/office/drawing/2014/main" id="{08C13F8B-3B09-5896-AF59-597B62A49D22}"/>
              </a:ext>
            </a:extLst>
          </p:cNvPr>
          <p:cNvSpPr txBox="1">
            <a:spLocks/>
          </p:cNvSpPr>
          <p:nvPr/>
        </p:nvSpPr>
        <p:spPr>
          <a:xfrm>
            <a:off x="2799142" y="4495600"/>
            <a:ext cx="1258469" cy="413210"/>
          </a:xfrm>
          <a:prstGeom prst="rect">
            <a:avLst/>
          </a:prstGeom>
        </p:spPr>
        <p:txBody>
          <a:bodyPr vert="horz" lIns="68580" tIns="34290" rIns="68580" bIns="34290" rtlCol="0">
            <a:normAutofit lnSpcReduction="10000"/>
          </a:bodyPr>
          <a:lstStyle>
            <a:lvl1pPr marL="0" indent="0" algn="l" defTabSz="914400" rtl="0" eaLnBrk="1" latinLnBrk="0" hangingPunct="1">
              <a:lnSpc>
                <a:spcPct val="90000"/>
              </a:lnSpc>
              <a:spcBef>
                <a:spcPts val="1000"/>
              </a:spcBef>
              <a:buFontTx/>
              <a:buNone/>
              <a:defRPr sz="2400" kern="1200" baseline="0">
                <a:solidFill>
                  <a:schemeClr val="tx1">
                    <a:lumMod val="50000"/>
                    <a:lumOff val="50000"/>
                  </a:schemeClr>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lumMod val="50000"/>
                    <a:lumOff val="50000"/>
                  </a:schemeClr>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lumMod val="50000"/>
                    <a:lumOff val="50000"/>
                  </a:schemeClr>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baseline="0">
                <a:solidFill>
                  <a:schemeClr val="tx1">
                    <a:lumMod val="50000"/>
                    <a:lumOff val="50000"/>
                  </a:schemeClr>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lnSpc>
                <a:spcPct val="100000"/>
              </a:lnSpc>
              <a:buNone/>
            </a:pPr>
            <a:r>
              <a:rPr lang="en-US" sz="1200" dirty="0">
                <a:solidFill>
                  <a:schemeClr val="tx1">
                    <a:lumMod val="65000"/>
                    <a:lumOff val="35000"/>
                  </a:schemeClr>
                </a:solidFill>
              </a:rPr>
              <a:t>Freedom to travel and work</a:t>
            </a:r>
          </a:p>
        </p:txBody>
      </p:sp>
      <p:pic>
        <p:nvPicPr>
          <p:cNvPr id="18" name="Graphic 17">
            <a:extLst>
              <a:ext uri="{FF2B5EF4-FFF2-40B4-BE49-F238E27FC236}">
                <a16:creationId xmlns:a16="http://schemas.microsoft.com/office/drawing/2014/main" id="{B5E9A19D-629A-B477-E365-DCEB8A4F7BC7}"/>
              </a:ext>
            </a:extLst>
          </p:cNvPr>
          <p:cNvPicPr>
            <a:picLocks noChangeAspect="1"/>
          </p:cNvPicPr>
          <p:nvPr/>
        </p:nvPicPr>
        <p:blipFill rotWithShape="1">
          <a:blip>
            <a:extLst>
              <a:ext uri="{96DAC541-7B7A-43D3-8B79-37D633B846F1}">
                <asvg:svgBlip xmlns:asvg="http://schemas.microsoft.com/office/drawing/2016/SVG/main" r:embed="rId10"/>
              </a:ext>
            </a:extLst>
          </a:blip>
          <a:srcRect l="12867" t="41163" r="10052" b="40845"/>
          <a:stretch/>
        </p:blipFill>
        <p:spPr>
          <a:xfrm>
            <a:off x="485259" y="5545759"/>
            <a:ext cx="1110105" cy="259118"/>
          </a:xfrm>
          <a:prstGeom prst="rect">
            <a:avLst/>
          </a:prstGeom>
        </p:spPr>
      </p:pic>
    </p:spTree>
    <p:extLst>
      <p:ext uri="{BB962C8B-B14F-4D97-AF65-F5344CB8AC3E}">
        <p14:creationId xmlns:p14="http://schemas.microsoft.com/office/powerpoint/2010/main" val="888344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61921" y="507664"/>
            <a:ext cx="7478580" cy="1396776"/>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At-home peritoneal dialysis (PD)</a:t>
            </a:r>
          </a:p>
        </p:txBody>
      </p:sp>
      <p:sp>
        <p:nvSpPr>
          <p:cNvPr id="8" name="Content Placeholder 13"/>
          <p:cNvSpPr>
            <a:spLocks noGrp="1"/>
          </p:cNvSpPr>
          <p:nvPr>
            <p:ph sz="half" idx="2"/>
          </p:nvPr>
        </p:nvSpPr>
        <p:spPr>
          <a:xfrm>
            <a:off x="2416628" y="1669143"/>
            <a:ext cx="6594022" cy="4152074"/>
          </a:xfrm>
        </p:spPr>
        <p:txBody>
          <a:bodyPr numCol="1">
            <a:noAutofit/>
          </a:bodyPr>
          <a:lstStyle/>
          <a:p>
            <a:pPr>
              <a:lnSpc>
                <a:spcPct val="110000"/>
              </a:lnSpc>
            </a:pPr>
            <a:r>
              <a:rPr lang="en-US" sz="2000" dirty="0"/>
              <a:t>Done in your home, by yourself, or with a care partner’s help, if you prefer</a:t>
            </a:r>
          </a:p>
          <a:p>
            <a:pPr>
              <a:lnSpc>
                <a:spcPct val="110000"/>
              </a:lnSpc>
            </a:pPr>
            <a:r>
              <a:rPr lang="en-US" sz="2000" dirty="0"/>
              <a:t>Typical treatment schedule:</a:t>
            </a:r>
          </a:p>
          <a:p>
            <a:pPr lvl="1">
              <a:lnSpc>
                <a:spcPct val="110000"/>
              </a:lnSpc>
              <a:spcBef>
                <a:spcPts val="0"/>
              </a:spcBef>
            </a:pPr>
            <a:r>
              <a:rPr lang="en-US" sz="2000" dirty="0"/>
              <a:t>3-5 times daily, 20-30 minutes per session</a:t>
            </a:r>
          </a:p>
          <a:p>
            <a:pPr lvl="1">
              <a:spcBef>
                <a:spcPts val="0"/>
              </a:spcBef>
            </a:pPr>
            <a:r>
              <a:rPr lang="en-US" sz="2000" dirty="0"/>
              <a:t>Overnight, 8-10 hours every night</a:t>
            </a:r>
          </a:p>
          <a:p>
            <a:pPr marL="0" indent="0">
              <a:buNone/>
            </a:pPr>
            <a:r>
              <a:rPr lang="en-US" sz="2000" b="1" dirty="0">
                <a:solidFill>
                  <a:schemeClr val="accent1"/>
                </a:solidFill>
              </a:rPr>
              <a:t>Benefits:</a:t>
            </a:r>
            <a:endParaRPr lang="en-US" sz="2000" dirty="0"/>
          </a:p>
          <a:p>
            <a:r>
              <a:rPr lang="en-US" sz="2000" dirty="0"/>
              <a:t>No needles, generally painless</a:t>
            </a:r>
          </a:p>
          <a:p>
            <a:r>
              <a:rPr lang="en-US" sz="2000" dirty="0"/>
              <a:t>May help preserve residual kidney function</a:t>
            </a:r>
          </a:p>
          <a:p>
            <a:r>
              <a:rPr lang="en-US" sz="2000" dirty="0"/>
              <a:t>Can be done almost anywhere—home, work, traveling </a:t>
            </a:r>
          </a:p>
          <a:p>
            <a:r>
              <a:rPr lang="en-US" sz="2000" dirty="0"/>
              <a:t>Frequent treatments mean feeling better</a:t>
            </a:r>
          </a:p>
          <a:p>
            <a:r>
              <a:rPr lang="en-US" sz="2000" dirty="0"/>
              <a:t>Fewer restrictions to your diet &amp; fluid intake</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2604" y="1810311"/>
            <a:ext cx="1549268" cy="1453183"/>
          </a:xfrm>
          <a:prstGeom prst="rect">
            <a:avLst/>
          </a:prstGeom>
        </p:spPr>
      </p:pic>
      <p:sp>
        <p:nvSpPr>
          <p:cNvPr id="2" name="AutoShape 2" descr="https://usc-powerpoint.officeapps.live.com/pods/GetClipboardImage.ashx?Id=ea47669c-72c8-4493-8b98-3a3661a54f90&amp;DC=PUS4&amp;pkey=97e0ef53-95e9-42bb-b55d-c1aeb27fce41&amp;wdwaccluster=PUS4">
            <a:extLst>
              <a:ext uri="{FF2B5EF4-FFF2-40B4-BE49-F238E27FC236}">
                <a16:creationId xmlns:a16="http://schemas.microsoft.com/office/drawing/2014/main" id="{E13E7D14-783A-4B43-B946-568658D3A72E}"/>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https://usc-powerpoint.officeapps.live.com/pods/GetClipboardImage.ashx?Id=84728bd7-087b-40d2-a15e-862dbf094cd6&amp;DC=PUS4&amp;pkey=6ffde20f-11d7-4186-9155-b00689375294&amp;wdwaccluster=PUS4">
            <a:extLst>
              <a:ext uri="{FF2B5EF4-FFF2-40B4-BE49-F238E27FC236}">
                <a16:creationId xmlns:a16="http://schemas.microsoft.com/office/drawing/2014/main" id="{0CB953C5-2A33-4D79-A019-BB576E81D4B5}"/>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93697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childTnLst>
                          </p:cTn>
                        </p:par>
                        <p:par>
                          <p:cTn id="14" fill="hold">
                            <p:stCondLst>
                              <p:cond delay="1750"/>
                            </p:stCondLst>
                            <p:childTnLst>
                              <p:par>
                                <p:cTn id="15" presetID="1" presetClass="entr" presetSubtype="0" fill="hold" grpId="0" nodeType="afterEffect">
                                  <p:stCondLst>
                                    <p:cond delay="750"/>
                                  </p:stCondLst>
                                  <p:childTnLst>
                                    <p:set>
                                      <p:cBhvr>
                                        <p:cTn id="16" dur="1" fill="hold">
                                          <p:stCondLst>
                                            <p:cond delay="1499"/>
                                          </p:stCondLst>
                                        </p:cTn>
                                        <p:tgtEl>
                                          <p:spTgt spid="8">
                                            <p:txEl>
                                              <p:pRg st="0" end="0"/>
                                            </p:txEl>
                                          </p:spTgt>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grpId="0" nodeType="afterEffect">
                                  <p:stCondLst>
                                    <p:cond delay="1750"/>
                                  </p:stCondLst>
                                  <p:childTnLst>
                                    <p:set>
                                      <p:cBhvr>
                                        <p:cTn id="19" dur="1" fill="hold">
                                          <p:stCondLst>
                                            <p:cond delay="999"/>
                                          </p:stCondLst>
                                        </p:cTn>
                                        <p:tgtEl>
                                          <p:spTgt spid="8">
                                            <p:txEl>
                                              <p:pRg st="1" end="1"/>
                                            </p:txEl>
                                          </p:spTgt>
                                        </p:tgtEl>
                                        <p:attrNameLst>
                                          <p:attrName>style.visibility</p:attrName>
                                        </p:attrNameLst>
                                      </p:cBhvr>
                                      <p:to>
                                        <p:strVal val="visible"/>
                                      </p:to>
                                    </p:set>
                                  </p:childTnLst>
                                </p:cTn>
                              </p:par>
                            </p:childTnLst>
                          </p:cTn>
                        </p:par>
                        <p:par>
                          <p:cTn id="20" fill="hold">
                            <p:stCondLst>
                              <p:cond delay="6750"/>
                            </p:stCondLst>
                            <p:childTnLst>
                              <p:par>
                                <p:cTn id="21" presetID="1" presetClass="entr" presetSubtype="0" fill="hold" grpId="0" nodeType="afterEffect">
                                  <p:stCondLst>
                                    <p:cond delay="1500"/>
                                  </p:stCondLst>
                                  <p:childTnLst>
                                    <p:set>
                                      <p:cBhvr>
                                        <p:cTn id="22" dur="1" fill="hold">
                                          <p:stCondLst>
                                            <p:cond delay="999"/>
                                          </p:stCondLst>
                                        </p:cTn>
                                        <p:tgtEl>
                                          <p:spTgt spid="8">
                                            <p:txEl>
                                              <p:pRg st="2" end="2"/>
                                            </p:txEl>
                                          </p:spTgt>
                                        </p:tgtEl>
                                        <p:attrNameLst>
                                          <p:attrName>style.visibility</p:attrName>
                                        </p:attrNameLst>
                                      </p:cBhvr>
                                      <p:to>
                                        <p:strVal val="visible"/>
                                      </p:to>
                                    </p:set>
                                  </p:childTnLst>
                                </p:cTn>
                              </p:par>
                            </p:childTnLst>
                          </p:cTn>
                        </p:par>
                        <p:par>
                          <p:cTn id="23" fill="hold">
                            <p:stCondLst>
                              <p:cond delay="9250"/>
                            </p:stCondLst>
                            <p:childTnLst>
                              <p:par>
                                <p:cTn id="24" presetID="1" presetClass="entr" presetSubtype="0" fill="hold" grpId="0" nodeType="afterEffect">
                                  <p:stCondLst>
                                    <p:cond delay="1500"/>
                                  </p:stCondLst>
                                  <p:childTnLst>
                                    <p:set>
                                      <p:cBhvr>
                                        <p:cTn id="25" dur="1" fill="hold">
                                          <p:stCondLst>
                                            <p:cond delay="999"/>
                                          </p:stCondLst>
                                        </p:cTn>
                                        <p:tgtEl>
                                          <p:spTgt spid="8">
                                            <p:txEl>
                                              <p:pRg st="3" end="3"/>
                                            </p:txEl>
                                          </p:spTgt>
                                        </p:tgtEl>
                                        <p:attrNameLst>
                                          <p:attrName>style.visibility</p:attrName>
                                        </p:attrNameLst>
                                      </p:cBhvr>
                                      <p:to>
                                        <p:strVal val="visible"/>
                                      </p:to>
                                    </p:set>
                                  </p:childTnLst>
                                </p:cTn>
                              </p:par>
                            </p:childTnLst>
                          </p:cTn>
                        </p:par>
                        <p:par>
                          <p:cTn id="26" fill="hold">
                            <p:stCondLst>
                              <p:cond delay="11750"/>
                            </p:stCondLst>
                            <p:childTnLst>
                              <p:par>
                                <p:cTn id="27" presetID="1" presetClass="entr" presetSubtype="0" fill="hold" grpId="0" nodeType="afterEffect">
                                  <p:stCondLst>
                                    <p:cond delay="1500"/>
                                  </p:stCondLst>
                                  <p:childTnLst>
                                    <p:set>
                                      <p:cBhvr>
                                        <p:cTn id="28" dur="1" fill="hold">
                                          <p:stCondLst>
                                            <p:cond delay="999"/>
                                          </p:stCondLst>
                                        </p:cTn>
                                        <p:tgtEl>
                                          <p:spTgt spid="8">
                                            <p:txEl>
                                              <p:pRg st="4" end="4"/>
                                            </p:txEl>
                                          </p:spTgt>
                                        </p:tgtEl>
                                        <p:attrNameLst>
                                          <p:attrName>style.visibility</p:attrName>
                                        </p:attrNameLst>
                                      </p:cBhvr>
                                      <p:to>
                                        <p:strVal val="visible"/>
                                      </p:to>
                                    </p:set>
                                  </p:childTnLst>
                                </p:cTn>
                              </p:par>
                            </p:childTnLst>
                          </p:cTn>
                        </p:par>
                        <p:par>
                          <p:cTn id="29" fill="hold">
                            <p:stCondLst>
                              <p:cond delay="14250"/>
                            </p:stCondLst>
                            <p:childTnLst>
                              <p:par>
                                <p:cTn id="30" presetID="1" presetClass="entr" presetSubtype="0" fill="hold" grpId="0" nodeType="afterEffect">
                                  <p:stCondLst>
                                    <p:cond delay="1500"/>
                                  </p:stCondLst>
                                  <p:childTnLst>
                                    <p:set>
                                      <p:cBhvr>
                                        <p:cTn id="31" dur="1" fill="hold">
                                          <p:stCondLst>
                                            <p:cond delay="999"/>
                                          </p:stCondLst>
                                        </p:cTn>
                                        <p:tgtEl>
                                          <p:spTgt spid="8">
                                            <p:txEl>
                                              <p:pRg st="5" end="5"/>
                                            </p:txEl>
                                          </p:spTgt>
                                        </p:tgtEl>
                                        <p:attrNameLst>
                                          <p:attrName>style.visibility</p:attrName>
                                        </p:attrNameLst>
                                      </p:cBhvr>
                                      <p:to>
                                        <p:strVal val="visible"/>
                                      </p:to>
                                    </p:set>
                                  </p:childTnLst>
                                </p:cTn>
                              </p:par>
                            </p:childTnLst>
                          </p:cTn>
                        </p:par>
                        <p:par>
                          <p:cTn id="32" fill="hold">
                            <p:stCondLst>
                              <p:cond delay="16750"/>
                            </p:stCondLst>
                            <p:childTnLst>
                              <p:par>
                                <p:cTn id="33" presetID="1" presetClass="entr" presetSubtype="0" fill="hold" grpId="0" nodeType="afterEffect">
                                  <p:stCondLst>
                                    <p:cond delay="1500"/>
                                  </p:stCondLst>
                                  <p:childTnLst>
                                    <p:set>
                                      <p:cBhvr>
                                        <p:cTn id="34" dur="1" fill="hold">
                                          <p:stCondLst>
                                            <p:cond delay="999"/>
                                          </p:stCondLst>
                                        </p:cTn>
                                        <p:tgtEl>
                                          <p:spTgt spid="8">
                                            <p:txEl>
                                              <p:pRg st="6" end="6"/>
                                            </p:txEl>
                                          </p:spTgt>
                                        </p:tgtEl>
                                        <p:attrNameLst>
                                          <p:attrName>style.visibility</p:attrName>
                                        </p:attrNameLst>
                                      </p:cBhvr>
                                      <p:to>
                                        <p:strVal val="visible"/>
                                      </p:to>
                                    </p:set>
                                  </p:childTnLst>
                                </p:cTn>
                              </p:par>
                            </p:childTnLst>
                          </p:cTn>
                        </p:par>
                        <p:par>
                          <p:cTn id="35" fill="hold">
                            <p:stCondLst>
                              <p:cond delay="19250"/>
                            </p:stCondLst>
                            <p:childTnLst>
                              <p:par>
                                <p:cTn id="36" presetID="1" presetClass="entr" presetSubtype="0" fill="hold" grpId="0" nodeType="afterEffect">
                                  <p:stCondLst>
                                    <p:cond delay="1500"/>
                                  </p:stCondLst>
                                  <p:childTnLst>
                                    <p:set>
                                      <p:cBhvr>
                                        <p:cTn id="37" dur="1" fill="hold">
                                          <p:stCondLst>
                                            <p:cond delay="999"/>
                                          </p:stCondLst>
                                        </p:cTn>
                                        <p:tgtEl>
                                          <p:spTgt spid="8">
                                            <p:txEl>
                                              <p:pRg st="7" end="7"/>
                                            </p:txEl>
                                          </p:spTgt>
                                        </p:tgtEl>
                                        <p:attrNameLst>
                                          <p:attrName>style.visibility</p:attrName>
                                        </p:attrNameLst>
                                      </p:cBhvr>
                                      <p:to>
                                        <p:strVal val="visible"/>
                                      </p:to>
                                    </p:set>
                                  </p:childTnLst>
                                </p:cTn>
                              </p:par>
                            </p:childTnLst>
                          </p:cTn>
                        </p:par>
                        <p:par>
                          <p:cTn id="38" fill="hold">
                            <p:stCondLst>
                              <p:cond delay="21750"/>
                            </p:stCondLst>
                            <p:childTnLst>
                              <p:par>
                                <p:cTn id="39" presetID="1" presetClass="entr" presetSubtype="0" fill="hold" grpId="0" nodeType="afterEffect">
                                  <p:stCondLst>
                                    <p:cond delay="1500"/>
                                  </p:stCondLst>
                                  <p:childTnLst>
                                    <p:set>
                                      <p:cBhvr>
                                        <p:cTn id="40" dur="1" fill="hold">
                                          <p:stCondLst>
                                            <p:cond delay="999"/>
                                          </p:stCondLst>
                                        </p:cTn>
                                        <p:tgtEl>
                                          <p:spTgt spid="8">
                                            <p:txEl>
                                              <p:pRg st="8" end="8"/>
                                            </p:txEl>
                                          </p:spTgt>
                                        </p:tgtEl>
                                        <p:attrNameLst>
                                          <p:attrName>style.visibility</p:attrName>
                                        </p:attrNameLst>
                                      </p:cBhvr>
                                      <p:to>
                                        <p:strVal val="visible"/>
                                      </p:to>
                                    </p:set>
                                  </p:childTnLst>
                                </p:cTn>
                              </p:par>
                            </p:childTnLst>
                          </p:cTn>
                        </p:par>
                        <p:par>
                          <p:cTn id="41" fill="hold">
                            <p:stCondLst>
                              <p:cond delay="24250"/>
                            </p:stCondLst>
                            <p:childTnLst>
                              <p:par>
                                <p:cTn id="42" presetID="1" presetClass="entr" presetSubtype="0" fill="hold" grpId="0" nodeType="afterEffect">
                                  <p:stCondLst>
                                    <p:cond delay="1500"/>
                                  </p:stCondLst>
                                  <p:childTnLst>
                                    <p:set>
                                      <p:cBhvr>
                                        <p:cTn id="43" dur="1" fill="hold">
                                          <p:stCondLst>
                                            <p:cond delay="999"/>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35668" y="1987893"/>
            <a:ext cx="2658305" cy="300082"/>
          </a:xfrm>
          <a:prstGeom prst="rect">
            <a:avLst/>
          </a:prstGeom>
          <a:noFill/>
        </p:spPr>
        <p:txBody>
          <a:bodyPr wrap="square" rtlCol="0">
            <a:spAutoFit/>
          </a:bodyPr>
          <a:lstStyle/>
          <a:p>
            <a:pPr defTabSz="685800"/>
            <a:endParaRPr lang="en-US" sz="1350" dirty="0">
              <a:solidFill>
                <a:srgbClr val="4F81BD"/>
              </a:solidFill>
              <a:latin typeface="Calibri"/>
            </a:endParaRPr>
          </a:p>
        </p:txBody>
      </p:sp>
      <p:pic>
        <p:nvPicPr>
          <p:cNvPr id="7" name="Picture 6" descr="A picture containing person, indoor, wall, woman&#10;&#10;Description automatically generated">
            <a:extLst>
              <a:ext uri="{FF2B5EF4-FFF2-40B4-BE49-F238E27FC236}">
                <a16:creationId xmlns:a16="http://schemas.microsoft.com/office/drawing/2014/main" id="{165870AE-A54A-154E-83F9-B4A76916E8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1485900"/>
            <a:ext cx="6550107" cy="3684435"/>
          </a:xfrm>
          <a:prstGeom prst="rect">
            <a:avLst/>
          </a:prstGeom>
        </p:spPr>
      </p:pic>
      <p:sp>
        <p:nvSpPr>
          <p:cNvPr id="4" name="Rectangle 3"/>
          <p:cNvSpPr/>
          <p:nvPr/>
        </p:nvSpPr>
        <p:spPr>
          <a:xfrm>
            <a:off x="5143500" y="1710894"/>
            <a:ext cx="3429000" cy="300082"/>
          </a:xfrm>
          <a:prstGeom prst="rect">
            <a:avLst/>
          </a:prstGeom>
        </p:spPr>
        <p:txBody>
          <a:bodyPr>
            <a:spAutoFit/>
          </a:bodyPr>
          <a:lstStyle/>
          <a:p>
            <a:pPr defTabSz="685800"/>
            <a:r>
              <a:rPr lang="en-US" sz="1350" dirty="0">
                <a:solidFill>
                  <a:prstClr val="black"/>
                </a:solidFill>
                <a:latin typeface="Calibri"/>
              </a:rPr>
              <a:t>Peritoneal Dialysis Cycler</a:t>
            </a:r>
          </a:p>
        </p:txBody>
      </p:sp>
      <p:sp>
        <p:nvSpPr>
          <p:cNvPr id="11" name="Slide Number Placeholder 1"/>
          <p:cNvSpPr>
            <a:spLocks noGrp="1"/>
          </p:cNvSpPr>
          <p:nvPr>
            <p:ph type="sldNum" sz="quarter" idx="11"/>
          </p:nvPr>
        </p:nvSpPr>
        <p:spPr/>
        <p:txBody>
          <a:bodyPr/>
          <a:lstStyle/>
          <a:p>
            <a:pPr defTabSz="685800"/>
            <a:fld id="{75C1BA5B-7859-424C-9742-476571AD8A22}" type="slidenum">
              <a:rPr lang="en-US" sz="1125" b="1">
                <a:solidFill>
                  <a:prstClr val="white"/>
                </a:solidFill>
                <a:latin typeface="Calibri"/>
              </a:rPr>
              <a:pPr defTabSz="685800"/>
              <a:t>15</a:t>
            </a:fld>
            <a:endParaRPr lang="en-US" sz="1125" b="1" dirty="0">
              <a:solidFill>
                <a:prstClr val="white"/>
              </a:solidFill>
              <a:latin typeface="Calibri"/>
            </a:endParaRPr>
          </a:p>
        </p:txBody>
      </p:sp>
      <p:sp>
        <p:nvSpPr>
          <p:cNvPr id="12" name="Slide Number Placeholder 3"/>
          <p:cNvSpPr txBox="1">
            <a:spLocks/>
          </p:cNvSpPr>
          <p:nvPr/>
        </p:nvSpPr>
        <p:spPr>
          <a:xfrm>
            <a:off x="6264357" y="5600701"/>
            <a:ext cx="1600200" cy="273844"/>
          </a:xfrm>
          <a:prstGeom prst="rect">
            <a:avLst/>
          </a:prstGeom>
        </p:spPr>
        <p:txBody>
          <a:bodyPr vert="horz" lIns="68580" tIns="34290" rIns="68580" bIns="3429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125" b="1" dirty="0">
              <a:solidFill>
                <a:prstClr val="black"/>
              </a:solidFill>
              <a:latin typeface="Calibri"/>
            </a:endParaRPr>
          </a:p>
        </p:txBody>
      </p:sp>
    </p:spTree>
    <p:extLst>
      <p:ext uri="{BB962C8B-B14F-4D97-AF65-F5344CB8AC3E}">
        <p14:creationId xmlns:p14="http://schemas.microsoft.com/office/powerpoint/2010/main" val="2243562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5868" y="512707"/>
            <a:ext cx="7478580" cy="1396776"/>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Access type for at-home PD: </a:t>
            </a:r>
            <a:r>
              <a:rPr lang="en-US" sz="3600" b="1" dirty="0">
                <a:solidFill>
                  <a:schemeClr val="accent1"/>
                </a:solidFill>
              </a:rPr>
              <a:t>peritoneal catheter</a:t>
            </a:r>
          </a:p>
        </p:txBody>
      </p:sp>
      <p:sp>
        <p:nvSpPr>
          <p:cNvPr id="8" name="Content Placeholder 13"/>
          <p:cNvSpPr>
            <a:spLocks noGrp="1"/>
          </p:cNvSpPr>
          <p:nvPr>
            <p:ph sz="half" idx="2"/>
          </p:nvPr>
        </p:nvSpPr>
        <p:spPr>
          <a:xfrm>
            <a:off x="535868" y="4528457"/>
            <a:ext cx="7925961" cy="1008057"/>
          </a:xfrm>
        </p:spPr>
        <p:txBody>
          <a:bodyPr numCol="2">
            <a:noAutofit/>
          </a:bodyPr>
          <a:lstStyle/>
          <a:p>
            <a:r>
              <a:rPr lang="en-US" sz="2000" dirty="0"/>
              <a:t>Only type of access for PD</a:t>
            </a:r>
          </a:p>
          <a:p>
            <a:r>
              <a:rPr lang="en-US" sz="2000" dirty="0"/>
              <a:t>Flexible tubing in abdomen</a:t>
            </a:r>
          </a:p>
          <a:p>
            <a:r>
              <a:rPr lang="en-US" sz="2000" dirty="0"/>
              <a:t>No needles required</a:t>
            </a:r>
          </a:p>
          <a:p>
            <a:endParaRPr lang="en-US" sz="2000" dirty="0"/>
          </a:p>
          <a:p>
            <a:r>
              <a:rPr lang="en-US" sz="2000" dirty="0"/>
              <a:t>Self-care required for cleaning</a:t>
            </a:r>
          </a:p>
          <a:p>
            <a:r>
              <a:rPr lang="en-US" sz="2000" dirty="0"/>
              <a:t>Minor outpatient surgery</a:t>
            </a:r>
          </a:p>
          <a:p>
            <a:r>
              <a:rPr lang="en-US" sz="2000" dirty="0"/>
              <a:t>A few days to 2 weeks healing </a:t>
            </a:r>
          </a:p>
          <a:p>
            <a:endParaRPr lang="en-US" sz="2000" dirty="0"/>
          </a:p>
        </p:txBody>
      </p:sp>
      <p:sp>
        <p:nvSpPr>
          <p:cNvPr id="2" name="TextBox 1"/>
          <p:cNvSpPr txBox="1"/>
          <p:nvPr/>
        </p:nvSpPr>
        <p:spPr>
          <a:xfrm>
            <a:off x="656891" y="1507524"/>
            <a:ext cx="3544406" cy="369332"/>
          </a:xfrm>
          <a:prstGeom prst="rect">
            <a:avLst/>
          </a:prstGeom>
          <a:noFill/>
        </p:spPr>
        <p:txBody>
          <a:bodyPr wrap="square" rtlCol="0">
            <a:spAutoFit/>
          </a:bodyPr>
          <a:lstStyle/>
          <a:p>
            <a:endParaRPr lang="en-US" dirty="0">
              <a:solidFill>
                <a:schemeClr val="accent1"/>
              </a:solidFill>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56503" y="1962581"/>
            <a:ext cx="5830994" cy="2178662"/>
          </a:xfrm>
          <a:prstGeom prst="rect">
            <a:avLst/>
          </a:prstGeom>
        </p:spPr>
      </p:pic>
      <p:sp>
        <p:nvSpPr>
          <p:cNvPr id="7" name="Content Placeholder 4">
            <a:extLst>
              <a:ext uri="{FF2B5EF4-FFF2-40B4-BE49-F238E27FC236}">
                <a16:creationId xmlns:a16="http://schemas.microsoft.com/office/drawing/2014/main" id="{F28A3CF1-830B-472A-B897-860E53F5A83F}"/>
              </a:ext>
            </a:extLst>
          </p:cNvPr>
          <p:cNvSpPr txBox="1">
            <a:spLocks/>
          </p:cNvSpPr>
          <p:nvPr/>
        </p:nvSpPr>
        <p:spPr>
          <a:xfrm>
            <a:off x="672897" y="6017030"/>
            <a:ext cx="8013903" cy="391984"/>
          </a:xfrm>
          <a:prstGeom prst="rect">
            <a:avLst/>
          </a:prstGeom>
        </p:spPr>
        <p:txBody>
          <a:bodyPr>
            <a:normAutofit/>
          </a:bodyPr>
          <a:lstStyle>
            <a:lvl1pPr marL="285750" indent="-285750" algn="l" defTabSz="457200" rtl="0" eaLnBrk="1" latinLnBrk="0" hangingPunct="1">
              <a:lnSpc>
                <a:spcPct val="95000"/>
              </a:lnSpc>
              <a:spcBef>
                <a:spcPts val="1200"/>
              </a:spcBef>
              <a:buFontTx/>
              <a:buBlip>
                <a:blip r:embed="rId4"/>
              </a:buBlip>
              <a:defRPr sz="1600" kern="1200">
                <a:solidFill>
                  <a:schemeClr val="tx1"/>
                </a:solidFill>
                <a:latin typeface="+mn-lt"/>
                <a:ea typeface="+mn-ea"/>
                <a:cs typeface="+mn-cs"/>
              </a:defRPr>
            </a:lvl1pPr>
            <a:lvl2pPr marL="571500" indent="-285750" algn="l" defTabSz="457200" rtl="0" eaLnBrk="1" latinLnBrk="0" hangingPunct="1">
              <a:lnSpc>
                <a:spcPct val="95000"/>
              </a:lnSpc>
              <a:spcBef>
                <a:spcPts val="600"/>
              </a:spcBef>
              <a:buFont typeface="Arial"/>
              <a:buChar char="–"/>
              <a:defRPr sz="1400" kern="1200">
                <a:solidFill>
                  <a:schemeClr val="tx1"/>
                </a:solidFill>
                <a:latin typeface="+mn-lt"/>
                <a:ea typeface="+mn-ea"/>
                <a:cs typeface="+mn-cs"/>
              </a:defRPr>
            </a:lvl2pPr>
            <a:lvl3pPr marL="801688" indent="-228600" algn="l" defTabSz="457200" rtl="0" eaLnBrk="1" latinLnBrk="0" hangingPunct="1">
              <a:lnSpc>
                <a:spcPct val="95000"/>
              </a:lnSpc>
              <a:spcBef>
                <a:spcPts val="200"/>
              </a:spcBef>
              <a:buClr>
                <a:schemeClr val="accent1"/>
              </a:buClr>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Tx/>
              <a:buNone/>
            </a:pPr>
            <a:r>
              <a:rPr lang="en-US" i="1" dirty="0"/>
              <a:t>All access surgeries are minor outpatient procedures.</a:t>
            </a:r>
          </a:p>
        </p:txBody>
      </p:sp>
      <p:sp>
        <p:nvSpPr>
          <p:cNvPr id="4" name="TextBox 3">
            <a:extLst>
              <a:ext uri="{FF2B5EF4-FFF2-40B4-BE49-F238E27FC236}">
                <a16:creationId xmlns:a16="http://schemas.microsoft.com/office/drawing/2014/main" id="{F94C9505-4178-4E3F-988A-D51A4C92D9A2}"/>
              </a:ext>
            </a:extLst>
          </p:cNvPr>
          <p:cNvSpPr txBox="1"/>
          <p:nvPr/>
        </p:nvSpPr>
        <p:spPr>
          <a:xfrm>
            <a:off x="8151487" y="5389855"/>
            <a:ext cx="668773" cy="400110"/>
          </a:xfrm>
          <a:prstGeom prst="rect">
            <a:avLst/>
          </a:prstGeom>
          <a:noFill/>
        </p:spPr>
        <p:txBody>
          <a:bodyPr wrap="none" rtlCol="0">
            <a:spAutoFit/>
          </a:bodyPr>
          <a:lstStyle/>
          <a:p>
            <a:r>
              <a:rPr lang="en-US" sz="2000" dirty="0"/>
              <a:t>time</a:t>
            </a:r>
          </a:p>
        </p:txBody>
      </p:sp>
    </p:spTree>
    <p:extLst>
      <p:ext uri="{BB962C8B-B14F-4D97-AF65-F5344CB8AC3E}">
        <p14:creationId xmlns:p14="http://schemas.microsoft.com/office/powerpoint/2010/main" val="3440994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2000"/>
                            </p:stCondLst>
                            <p:childTnLst>
                              <p:par>
                                <p:cTn id="15" presetID="1" presetClass="entr" presetSubtype="0" fill="hold" nodeType="afterEffect">
                                  <p:stCondLst>
                                    <p:cond delay="1250"/>
                                  </p:stCondLst>
                                  <p:childTnLst>
                                    <p:set>
                                      <p:cBhvr>
                                        <p:cTn id="16" dur="1" fill="hold">
                                          <p:stCondLst>
                                            <p:cond delay="999"/>
                                          </p:stCondLst>
                                        </p:cTn>
                                        <p:tgtEl>
                                          <p:spTgt spid="8">
                                            <p:txEl>
                                              <p:pRg st="0" end="0"/>
                                            </p:txEl>
                                          </p:spTgt>
                                        </p:tgtEl>
                                        <p:attrNameLst>
                                          <p:attrName>style.visibility</p:attrName>
                                        </p:attrNameLst>
                                      </p:cBhvr>
                                      <p:to>
                                        <p:strVal val="visible"/>
                                      </p:to>
                                    </p:set>
                                  </p:childTnLst>
                                </p:cTn>
                              </p:par>
                            </p:childTnLst>
                          </p:cTn>
                        </p:par>
                        <p:par>
                          <p:cTn id="17" fill="hold">
                            <p:stCondLst>
                              <p:cond delay="4250"/>
                            </p:stCondLst>
                            <p:childTnLst>
                              <p:par>
                                <p:cTn id="18" presetID="1" presetClass="entr" presetSubtype="0" fill="hold" nodeType="afterEffect">
                                  <p:stCondLst>
                                    <p:cond delay="1250"/>
                                  </p:stCondLst>
                                  <p:childTnLst>
                                    <p:set>
                                      <p:cBhvr>
                                        <p:cTn id="19" dur="1" fill="hold">
                                          <p:stCondLst>
                                            <p:cond delay="999"/>
                                          </p:stCondLst>
                                        </p:cTn>
                                        <p:tgtEl>
                                          <p:spTgt spid="8">
                                            <p:txEl>
                                              <p:pRg st="1" end="1"/>
                                            </p:txEl>
                                          </p:spTgt>
                                        </p:tgtEl>
                                        <p:attrNameLst>
                                          <p:attrName>style.visibility</p:attrName>
                                        </p:attrNameLst>
                                      </p:cBhvr>
                                      <p:to>
                                        <p:strVal val="visible"/>
                                      </p:to>
                                    </p:set>
                                  </p:childTnLst>
                                </p:cTn>
                              </p:par>
                            </p:childTnLst>
                          </p:cTn>
                        </p:par>
                        <p:par>
                          <p:cTn id="20" fill="hold">
                            <p:stCondLst>
                              <p:cond delay="6500"/>
                            </p:stCondLst>
                            <p:childTnLst>
                              <p:par>
                                <p:cTn id="21" presetID="1" presetClass="entr" presetSubtype="0" fill="hold" nodeType="afterEffect">
                                  <p:stCondLst>
                                    <p:cond delay="1250"/>
                                  </p:stCondLst>
                                  <p:childTnLst>
                                    <p:set>
                                      <p:cBhvr>
                                        <p:cTn id="22" dur="1" fill="hold">
                                          <p:stCondLst>
                                            <p:cond delay="999"/>
                                          </p:stCondLst>
                                        </p:cTn>
                                        <p:tgtEl>
                                          <p:spTgt spid="8">
                                            <p:txEl>
                                              <p:pRg st="2" end="2"/>
                                            </p:txEl>
                                          </p:spTgt>
                                        </p:tgtEl>
                                        <p:attrNameLst>
                                          <p:attrName>style.visibility</p:attrName>
                                        </p:attrNameLst>
                                      </p:cBhvr>
                                      <p:to>
                                        <p:strVal val="visible"/>
                                      </p:to>
                                    </p:set>
                                  </p:childTnLst>
                                </p:cTn>
                              </p:par>
                            </p:childTnLst>
                          </p:cTn>
                        </p:par>
                        <p:par>
                          <p:cTn id="23" fill="hold">
                            <p:stCondLst>
                              <p:cond delay="8750"/>
                            </p:stCondLst>
                            <p:childTnLst>
                              <p:par>
                                <p:cTn id="24" presetID="1" presetClass="entr" presetSubtype="0" fill="hold" nodeType="afterEffect">
                                  <p:stCondLst>
                                    <p:cond delay="1250"/>
                                  </p:stCondLst>
                                  <p:childTnLst>
                                    <p:set>
                                      <p:cBhvr>
                                        <p:cTn id="25" dur="1" fill="hold">
                                          <p:stCondLst>
                                            <p:cond delay="999"/>
                                          </p:stCondLst>
                                        </p:cTn>
                                        <p:tgtEl>
                                          <p:spTgt spid="8">
                                            <p:txEl>
                                              <p:pRg st="4" end="4"/>
                                            </p:txEl>
                                          </p:spTgt>
                                        </p:tgtEl>
                                        <p:attrNameLst>
                                          <p:attrName>style.visibility</p:attrName>
                                        </p:attrNameLst>
                                      </p:cBhvr>
                                      <p:to>
                                        <p:strVal val="visible"/>
                                      </p:to>
                                    </p:set>
                                  </p:childTnLst>
                                </p:cTn>
                              </p:par>
                            </p:childTnLst>
                          </p:cTn>
                        </p:par>
                        <p:par>
                          <p:cTn id="26" fill="hold">
                            <p:stCondLst>
                              <p:cond delay="11000"/>
                            </p:stCondLst>
                            <p:childTnLst>
                              <p:par>
                                <p:cTn id="27" presetID="1" presetClass="entr" presetSubtype="0" fill="hold" nodeType="afterEffect">
                                  <p:stCondLst>
                                    <p:cond delay="1250"/>
                                  </p:stCondLst>
                                  <p:childTnLst>
                                    <p:set>
                                      <p:cBhvr>
                                        <p:cTn id="28" dur="1" fill="hold">
                                          <p:stCondLst>
                                            <p:cond delay="999"/>
                                          </p:stCondLst>
                                        </p:cTn>
                                        <p:tgtEl>
                                          <p:spTgt spid="8">
                                            <p:txEl>
                                              <p:pRg st="5" end="5"/>
                                            </p:txEl>
                                          </p:spTgt>
                                        </p:tgtEl>
                                        <p:attrNameLst>
                                          <p:attrName>style.visibility</p:attrName>
                                        </p:attrNameLst>
                                      </p:cBhvr>
                                      <p:to>
                                        <p:strVal val="visible"/>
                                      </p:to>
                                    </p:set>
                                  </p:childTnLst>
                                </p:cTn>
                              </p:par>
                            </p:childTnLst>
                          </p:cTn>
                        </p:par>
                        <p:par>
                          <p:cTn id="29" fill="hold">
                            <p:stCondLst>
                              <p:cond delay="13250"/>
                            </p:stCondLst>
                            <p:childTnLst>
                              <p:par>
                                <p:cTn id="30" presetID="1" presetClass="entr" presetSubtype="0" fill="hold" nodeType="afterEffect">
                                  <p:stCondLst>
                                    <p:cond delay="1250"/>
                                  </p:stCondLst>
                                  <p:childTnLst>
                                    <p:set>
                                      <p:cBhvr>
                                        <p:cTn id="31" dur="1" fill="hold">
                                          <p:stCondLst>
                                            <p:cond delay="999"/>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6"/>
          </p:nvPr>
        </p:nvSpPr>
        <p:spPr/>
        <p:txBody>
          <a:bodyPr/>
          <a:lstStyle/>
          <a:p>
            <a:fld id="{721656C6-A1A9-44E4-9549-7D282C0C31B5}" type="slidenum">
              <a:rPr lang="en-US" smtClean="0"/>
              <a:pPr/>
              <a:t>17</a:t>
            </a:fld>
            <a:endParaRPr lang="en-US" dirty="0"/>
          </a:p>
        </p:txBody>
      </p:sp>
      <p:sp>
        <p:nvSpPr>
          <p:cNvPr id="4" name="Title 3"/>
          <p:cNvSpPr>
            <a:spLocks noGrp="1"/>
          </p:cNvSpPr>
          <p:nvPr>
            <p:ph type="title"/>
          </p:nvPr>
        </p:nvSpPr>
        <p:spPr>
          <a:xfrm>
            <a:off x="457200" y="300276"/>
            <a:ext cx="8382000" cy="877824"/>
          </a:xfrm>
        </p:spPr>
        <p:txBody>
          <a:bodyPr/>
          <a:lstStyle/>
          <a:p>
            <a:pPr algn="ctr"/>
            <a:r>
              <a:rPr lang="en-US" dirty="0"/>
              <a:t>PD Process</a:t>
            </a:r>
          </a:p>
        </p:txBody>
      </p:sp>
      <p:sp>
        <p:nvSpPr>
          <p:cNvPr id="6" name="Content Placeholder 2"/>
          <p:cNvSpPr txBox="1">
            <a:spLocks/>
          </p:cNvSpPr>
          <p:nvPr/>
        </p:nvSpPr>
        <p:spPr>
          <a:xfrm>
            <a:off x="381000" y="1315233"/>
            <a:ext cx="3564699" cy="471410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Blip>
                <a:blip r:embed="rId3"/>
              </a:buBlip>
            </a:pPr>
            <a:r>
              <a:rPr lang="en-US" sz="2600" dirty="0"/>
              <a:t>CAPD </a:t>
            </a:r>
          </a:p>
          <a:p>
            <a:pPr>
              <a:lnSpc>
                <a:spcPct val="90000"/>
              </a:lnSpc>
              <a:buBlip>
                <a:blip r:embed="rId3"/>
              </a:buBlip>
            </a:pPr>
            <a:r>
              <a:rPr lang="en-US" sz="2600" dirty="0"/>
              <a:t>3 to 5 exchanges</a:t>
            </a:r>
          </a:p>
          <a:p>
            <a:pPr>
              <a:lnSpc>
                <a:spcPct val="90000"/>
              </a:lnSpc>
              <a:buBlip>
                <a:blip r:embed="rId3"/>
              </a:buBlip>
            </a:pPr>
            <a:r>
              <a:rPr lang="en-US" sz="2600" dirty="0"/>
              <a:t>Gravity </a:t>
            </a:r>
          </a:p>
          <a:p>
            <a:pPr>
              <a:lnSpc>
                <a:spcPct val="90000"/>
              </a:lnSpc>
              <a:buBlip>
                <a:blip r:embed="rId3"/>
              </a:buBlip>
            </a:pPr>
            <a:r>
              <a:rPr lang="en-US" sz="2600" dirty="0"/>
              <a:t>Simple </a:t>
            </a: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5699" y="1315233"/>
            <a:ext cx="5022937" cy="4714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1675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box&#10;&#10;Description automatically generated">
            <a:extLst>
              <a:ext uri="{FF2B5EF4-FFF2-40B4-BE49-F238E27FC236}">
                <a16:creationId xmlns:a16="http://schemas.microsoft.com/office/drawing/2014/main" id="{960084FA-CD65-434C-9CA4-7B3E8EC6A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321118"/>
            <a:ext cx="5920740" cy="4440555"/>
          </a:xfrm>
          <a:prstGeom prst="rect">
            <a:avLst/>
          </a:prstGeom>
        </p:spPr>
      </p:pic>
      <p:sp>
        <p:nvSpPr>
          <p:cNvPr id="2" name="Slide Number Placeholder 1"/>
          <p:cNvSpPr>
            <a:spLocks noGrp="1"/>
          </p:cNvSpPr>
          <p:nvPr>
            <p:ph type="sldNum" sz="quarter" idx="11"/>
          </p:nvPr>
        </p:nvSpPr>
        <p:spPr/>
        <p:txBody>
          <a:bodyPr/>
          <a:lstStyle/>
          <a:p>
            <a:pPr defTabSz="685800"/>
            <a:fld id="{75C1BA5B-7859-424C-9742-476571AD8A22}" type="slidenum">
              <a:rPr lang="en-US" sz="1125" b="1">
                <a:solidFill>
                  <a:prstClr val="white"/>
                </a:solidFill>
                <a:latin typeface="Calibri"/>
              </a:rPr>
              <a:pPr defTabSz="685800"/>
              <a:t>18</a:t>
            </a:fld>
            <a:endParaRPr lang="en-US" sz="1125" b="1" dirty="0">
              <a:solidFill>
                <a:prstClr val="white"/>
              </a:solidFill>
              <a:latin typeface="Calibri"/>
            </a:endParaRPr>
          </a:p>
        </p:txBody>
      </p:sp>
      <p:sp>
        <p:nvSpPr>
          <p:cNvPr id="5" name="Rectangle 4"/>
          <p:cNvSpPr/>
          <p:nvPr/>
        </p:nvSpPr>
        <p:spPr>
          <a:xfrm>
            <a:off x="5429250" y="1433895"/>
            <a:ext cx="3429000" cy="300082"/>
          </a:xfrm>
          <a:prstGeom prst="rect">
            <a:avLst/>
          </a:prstGeom>
        </p:spPr>
        <p:txBody>
          <a:bodyPr>
            <a:spAutoFit/>
          </a:bodyPr>
          <a:lstStyle/>
          <a:p>
            <a:pPr defTabSz="685800"/>
            <a:r>
              <a:rPr lang="en-US" sz="1350" dirty="0">
                <a:solidFill>
                  <a:prstClr val="black"/>
                </a:solidFill>
                <a:latin typeface="Calibri"/>
              </a:rPr>
              <a:t>Peritoneal Supplies</a:t>
            </a:r>
          </a:p>
        </p:txBody>
      </p:sp>
    </p:spTree>
    <p:extLst>
      <p:ext uri="{BB962C8B-B14F-4D97-AF65-F5344CB8AC3E}">
        <p14:creationId xmlns:p14="http://schemas.microsoft.com/office/powerpoint/2010/main" val="2606696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7B94-A162-49DD-A4C4-497C8AE848EA}"/>
              </a:ext>
            </a:extLst>
          </p:cNvPr>
          <p:cNvSpPr>
            <a:spLocks noGrp="1"/>
          </p:cNvSpPr>
          <p:nvPr>
            <p:ph type="title"/>
          </p:nvPr>
        </p:nvSpPr>
        <p:spPr>
          <a:xfrm>
            <a:off x="702527" y="877834"/>
            <a:ext cx="8229600" cy="877824"/>
          </a:xfrm>
        </p:spPr>
        <p:txBody>
          <a:bodyPr>
            <a:normAutofit fontScale="90000"/>
          </a:bodyPr>
          <a:lstStyle/>
          <a:p>
            <a:r>
              <a:rPr lang="en-US" b="1" dirty="0"/>
              <a:t>Flexibility and Freedom on the Open Road with Peritoneal Dialysis: Glenda and Sherman's Story</a:t>
            </a:r>
            <a:br>
              <a:rPr lang="en-US" b="1" dirty="0"/>
            </a:br>
            <a:br>
              <a:rPr lang="en-US" b="1" dirty="0"/>
            </a:br>
            <a:endParaRPr lang="en-US" dirty="0"/>
          </a:p>
        </p:txBody>
      </p:sp>
      <p:pic>
        <p:nvPicPr>
          <p:cNvPr id="6" name="Online Media 5" title="Flexibility and Freedom on the Open Road with Peritoneal Dialysis: Glenda and Sherman&amp;#39;s Story">
            <a:hlinkClick r:id="" action="ppaction://media"/>
            <a:extLst>
              <a:ext uri="{FF2B5EF4-FFF2-40B4-BE49-F238E27FC236}">
                <a16:creationId xmlns:a16="http://schemas.microsoft.com/office/drawing/2014/main" id="{F449D14F-98DB-4A06-AE9B-7DE779201FEC}"/>
              </a:ext>
            </a:extLst>
          </p:cNvPr>
          <p:cNvPicPr>
            <a:picLocks noGrp="1" noRot="1" noChangeAspect="1"/>
          </p:cNvPicPr>
          <p:nvPr>
            <p:ph idx="1"/>
            <a:videoFile r:link="rId1"/>
          </p:nvPr>
        </p:nvPicPr>
        <p:blipFill>
          <a:blip r:embed="rId3"/>
          <a:stretch>
            <a:fillRect/>
          </a:stretch>
        </p:blipFill>
        <p:spPr>
          <a:xfrm>
            <a:off x="806605" y="1910576"/>
            <a:ext cx="7567961" cy="4256978"/>
          </a:xfrm>
          <a:prstGeom prst="rect">
            <a:avLst/>
          </a:prstGeom>
        </p:spPr>
      </p:pic>
    </p:spTree>
    <p:extLst>
      <p:ext uri="{BB962C8B-B14F-4D97-AF65-F5344CB8AC3E}">
        <p14:creationId xmlns:p14="http://schemas.microsoft.com/office/powerpoint/2010/main" val="5756845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1"/>
          <p:cNvSpPr>
            <a:spLocks noGrp="1"/>
          </p:cNvSpPr>
          <p:nvPr>
            <p:ph type="title"/>
          </p:nvPr>
        </p:nvSpPr>
        <p:spPr>
          <a:xfrm>
            <a:off x="524435" y="758496"/>
            <a:ext cx="8498542" cy="877824"/>
          </a:xfrm>
        </p:spPr>
        <p:txBody>
          <a:bodyPr>
            <a:noAutofit/>
          </a:bodyPr>
          <a:lstStyle/>
          <a:p>
            <a:r>
              <a:rPr lang="en-US" sz="3600" dirty="0">
                <a:solidFill>
                  <a:schemeClr val="accent1"/>
                </a:solidFill>
              </a:rPr>
              <a:t>The 5 stages of kidney disease</a:t>
            </a:r>
          </a:p>
        </p:txBody>
      </p:sp>
      <p:grpSp>
        <p:nvGrpSpPr>
          <p:cNvPr id="19" name="Group 18"/>
          <p:cNvGrpSpPr/>
          <p:nvPr/>
        </p:nvGrpSpPr>
        <p:grpSpPr>
          <a:xfrm>
            <a:off x="605069" y="1820650"/>
            <a:ext cx="3874531" cy="1278843"/>
            <a:chOff x="990077" y="1748080"/>
            <a:chExt cx="3874531" cy="1278843"/>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0077" y="1748080"/>
              <a:ext cx="765571" cy="1024128"/>
            </a:xfrm>
            <a:prstGeom prst="rect">
              <a:avLst/>
            </a:prstGeom>
          </p:spPr>
        </p:pic>
        <p:sp>
          <p:nvSpPr>
            <p:cNvPr id="4" name="TextBox 3"/>
            <p:cNvSpPr txBox="1"/>
            <p:nvPr/>
          </p:nvSpPr>
          <p:spPr>
            <a:xfrm>
              <a:off x="1755648" y="1795817"/>
              <a:ext cx="3108960" cy="1231106"/>
            </a:xfrm>
            <a:prstGeom prst="rect">
              <a:avLst/>
            </a:prstGeom>
            <a:noFill/>
          </p:spPr>
          <p:txBody>
            <a:bodyPr wrap="square" rtlCol="0">
              <a:spAutoFit/>
            </a:bodyPr>
            <a:lstStyle/>
            <a:p>
              <a:r>
                <a:rPr lang="en-US" sz="2400" b="1" dirty="0">
                  <a:solidFill>
                    <a:schemeClr val="accent1"/>
                  </a:solidFill>
                </a:rPr>
                <a:t>STAGE 1</a:t>
              </a:r>
            </a:p>
            <a:p>
              <a:r>
                <a:rPr lang="en-US" b="1" dirty="0">
                  <a:solidFill>
                    <a:schemeClr val="accent1"/>
                  </a:solidFill>
                </a:rPr>
                <a:t>eGFR 120-90</a:t>
              </a:r>
            </a:p>
            <a:p>
              <a:r>
                <a:rPr lang="en-US" sz="1600" b="1" dirty="0">
                  <a:solidFill>
                    <a:schemeClr val="accent1"/>
                  </a:solidFill>
                </a:rPr>
                <a:t>Evidence of kidney disease with normal kidney function</a:t>
              </a:r>
            </a:p>
          </p:txBody>
        </p:sp>
      </p:grpSp>
      <p:grpSp>
        <p:nvGrpSpPr>
          <p:cNvPr id="17" name="Group 16"/>
          <p:cNvGrpSpPr/>
          <p:nvPr/>
        </p:nvGrpSpPr>
        <p:grpSpPr>
          <a:xfrm>
            <a:off x="4706471" y="1856556"/>
            <a:ext cx="3844123" cy="1245398"/>
            <a:chOff x="990077" y="3142461"/>
            <a:chExt cx="3844123" cy="1245398"/>
          </a:xfrm>
        </p:grpSpPr>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0077" y="3142461"/>
              <a:ext cx="765571" cy="1024128"/>
            </a:xfrm>
            <a:prstGeom prst="rect">
              <a:avLst/>
            </a:prstGeom>
          </p:spPr>
        </p:pic>
        <p:sp>
          <p:nvSpPr>
            <p:cNvPr id="11" name="TextBox 10"/>
            <p:cNvSpPr txBox="1"/>
            <p:nvPr/>
          </p:nvSpPr>
          <p:spPr>
            <a:xfrm>
              <a:off x="1725240" y="3156753"/>
              <a:ext cx="3108960" cy="1231106"/>
            </a:xfrm>
            <a:prstGeom prst="rect">
              <a:avLst/>
            </a:prstGeom>
            <a:noFill/>
          </p:spPr>
          <p:txBody>
            <a:bodyPr wrap="square" rtlCol="0">
              <a:spAutoFit/>
            </a:bodyPr>
            <a:lstStyle/>
            <a:p>
              <a:r>
                <a:rPr lang="en-US" sz="2400" b="1" dirty="0">
                  <a:solidFill>
                    <a:schemeClr val="accent3"/>
                  </a:solidFill>
                </a:rPr>
                <a:t>STAGE 2</a:t>
              </a:r>
            </a:p>
            <a:p>
              <a:r>
                <a:rPr lang="en-US" b="1" dirty="0">
                  <a:solidFill>
                    <a:schemeClr val="accent3"/>
                  </a:solidFill>
                </a:rPr>
                <a:t>eGFR 89-60</a:t>
              </a:r>
            </a:p>
            <a:p>
              <a:r>
                <a:rPr lang="en-US" sz="1600" b="1" dirty="0">
                  <a:solidFill>
                    <a:schemeClr val="accent1"/>
                  </a:solidFill>
                </a:rPr>
                <a:t>Mild to moderate </a:t>
              </a:r>
              <a:br>
                <a:rPr lang="en-US" sz="1600" b="1" dirty="0">
                  <a:solidFill>
                    <a:schemeClr val="accent1"/>
                  </a:solidFill>
                </a:rPr>
              </a:br>
              <a:r>
                <a:rPr lang="en-US" sz="1600" b="1" dirty="0">
                  <a:solidFill>
                    <a:schemeClr val="accent1"/>
                  </a:solidFill>
                </a:rPr>
                <a:t>loss of kidney function</a:t>
              </a:r>
            </a:p>
          </p:txBody>
        </p:sp>
      </p:grpSp>
      <p:grpSp>
        <p:nvGrpSpPr>
          <p:cNvPr id="18" name="Group 17"/>
          <p:cNvGrpSpPr/>
          <p:nvPr/>
        </p:nvGrpSpPr>
        <p:grpSpPr>
          <a:xfrm>
            <a:off x="576319" y="3388767"/>
            <a:ext cx="3903281" cy="1288399"/>
            <a:chOff x="944151" y="4552885"/>
            <a:chExt cx="3903281" cy="1288399"/>
          </a:xfrm>
        </p:grpSpPr>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44151" y="4552885"/>
              <a:ext cx="811497" cy="1068695"/>
            </a:xfrm>
            <a:prstGeom prst="rect">
              <a:avLst/>
            </a:prstGeom>
          </p:spPr>
        </p:pic>
        <p:sp>
          <p:nvSpPr>
            <p:cNvPr id="12" name="TextBox 11"/>
            <p:cNvSpPr txBox="1"/>
            <p:nvPr/>
          </p:nvSpPr>
          <p:spPr>
            <a:xfrm>
              <a:off x="1738472" y="4610178"/>
              <a:ext cx="3108960" cy="1231106"/>
            </a:xfrm>
            <a:prstGeom prst="rect">
              <a:avLst/>
            </a:prstGeom>
            <a:noFill/>
          </p:spPr>
          <p:txBody>
            <a:bodyPr wrap="square" rtlCol="0">
              <a:spAutoFit/>
            </a:bodyPr>
            <a:lstStyle/>
            <a:p>
              <a:r>
                <a:rPr lang="en-US" sz="2400" b="1" dirty="0">
                  <a:solidFill>
                    <a:schemeClr val="accent4"/>
                  </a:solidFill>
                </a:rPr>
                <a:t>STAGE 3</a:t>
              </a:r>
            </a:p>
            <a:p>
              <a:r>
                <a:rPr lang="en-US" b="1" dirty="0">
                  <a:solidFill>
                    <a:schemeClr val="accent4"/>
                  </a:solidFill>
                </a:rPr>
                <a:t>eGFR 59-30</a:t>
              </a:r>
            </a:p>
            <a:p>
              <a:r>
                <a:rPr lang="en-US" sz="1600" b="1" dirty="0">
                  <a:solidFill>
                    <a:schemeClr val="accent1"/>
                  </a:solidFill>
                </a:rPr>
                <a:t>Moderate to severe </a:t>
              </a:r>
              <a:br>
                <a:rPr lang="en-US" sz="1600" b="1" dirty="0">
                  <a:solidFill>
                    <a:schemeClr val="accent1"/>
                  </a:solidFill>
                </a:rPr>
              </a:br>
              <a:r>
                <a:rPr lang="en-US" sz="1600" b="1" dirty="0">
                  <a:solidFill>
                    <a:schemeClr val="accent1"/>
                  </a:solidFill>
                </a:rPr>
                <a:t>loss of kidney function</a:t>
              </a:r>
            </a:p>
          </p:txBody>
        </p:sp>
      </p:grpSp>
      <p:grpSp>
        <p:nvGrpSpPr>
          <p:cNvPr id="20" name="Group 19"/>
          <p:cNvGrpSpPr/>
          <p:nvPr/>
        </p:nvGrpSpPr>
        <p:grpSpPr>
          <a:xfrm>
            <a:off x="4706471" y="3418535"/>
            <a:ext cx="3868769" cy="1250093"/>
            <a:chOff x="4949198" y="3144114"/>
            <a:chExt cx="3868769" cy="1250093"/>
          </a:xfrm>
        </p:grpSpPr>
        <p:pic>
          <p:nvPicPr>
            <p:cNvPr id="7" name="Picture 6"/>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949198" y="3144114"/>
              <a:ext cx="708120" cy="1022476"/>
            </a:xfrm>
            <a:prstGeom prst="rect">
              <a:avLst/>
            </a:prstGeom>
          </p:spPr>
        </p:pic>
        <p:sp>
          <p:nvSpPr>
            <p:cNvPr id="13" name="TextBox 12"/>
            <p:cNvSpPr txBox="1"/>
            <p:nvPr/>
          </p:nvSpPr>
          <p:spPr>
            <a:xfrm>
              <a:off x="5709007" y="3163101"/>
              <a:ext cx="3108960" cy="1231106"/>
            </a:xfrm>
            <a:prstGeom prst="rect">
              <a:avLst/>
            </a:prstGeom>
            <a:noFill/>
          </p:spPr>
          <p:txBody>
            <a:bodyPr wrap="square" rtlCol="0">
              <a:spAutoFit/>
            </a:bodyPr>
            <a:lstStyle/>
            <a:p>
              <a:r>
                <a:rPr lang="en-US" sz="2400" b="1" dirty="0">
                  <a:solidFill>
                    <a:schemeClr val="accent5"/>
                  </a:solidFill>
                </a:rPr>
                <a:t>STAGE 4</a:t>
              </a:r>
            </a:p>
            <a:p>
              <a:r>
                <a:rPr lang="en-US" b="1" dirty="0">
                  <a:solidFill>
                    <a:schemeClr val="accent5"/>
                  </a:solidFill>
                </a:rPr>
                <a:t>eGFR 29-16</a:t>
              </a:r>
            </a:p>
            <a:p>
              <a:r>
                <a:rPr lang="en-US" sz="1600" b="1" dirty="0">
                  <a:solidFill>
                    <a:schemeClr val="accent1"/>
                  </a:solidFill>
                </a:rPr>
                <a:t>Severe loss of </a:t>
              </a:r>
              <a:br>
                <a:rPr lang="en-US" sz="1600" b="1" dirty="0">
                  <a:solidFill>
                    <a:schemeClr val="accent1"/>
                  </a:solidFill>
                </a:rPr>
              </a:br>
              <a:r>
                <a:rPr lang="en-US" sz="1600" b="1" dirty="0">
                  <a:solidFill>
                    <a:schemeClr val="accent1"/>
                  </a:solidFill>
                </a:rPr>
                <a:t>kidney function</a:t>
              </a:r>
            </a:p>
          </p:txBody>
        </p:sp>
      </p:grpSp>
      <p:grpSp>
        <p:nvGrpSpPr>
          <p:cNvPr id="15" name="Group 14"/>
          <p:cNvGrpSpPr/>
          <p:nvPr/>
        </p:nvGrpSpPr>
        <p:grpSpPr>
          <a:xfrm>
            <a:off x="605069" y="5022932"/>
            <a:ext cx="6187616" cy="1249992"/>
            <a:chOff x="4503904" y="3136220"/>
            <a:chExt cx="6187616" cy="1249992"/>
          </a:xfrm>
        </p:grpSpPr>
        <p:pic>
          <p:nvPicPr>
            <p:cNvPr id="8" name="Picture 7"/>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503904" y="3136220"/>
              <a:ext cx="740130" cy="1249992"/>
            </a:xfrm>
            <a:prstGeom prst="rect">
              <a:avLst/>
            </a:prstGeom>
          </p:spPr>
        </p:pic>
        <p:sp>
          <p:nvSpPr>
            <p:cNvPr id="14" name="TextBox 13"/>
            <p:cNvSpPr txBox="1"/>
            <p:nvPr/>
          </p:nvSpPr>
          <p:spPr>
            <a:xfrm>
              <a:off x="5244033" y="3212482"/>
              <a:ext cx="5447487" cy="984885"/>
            </a:xfrm>
            <a:prstGeom prst="rect">
              <a:avLst/>
            </a:prstGeom>
            <a:noFill/>
          </p:spPr>
          <p:txBody>
            <a:bodyPr wrap="square" rtlCol="0">
              <a:spAutoFit/>
            </a:bodyPr>
            <a:lstStyle/>
            <a:p>
              <a:r>
                <a:rPr lang="en-US" sz="2400" b="1" dirty="0">
                  <a:solidFill>
                    <a:schemeClr val="accent6"/>
                  </a:solidFill>
                </a:rPr>
                <a:t>STAGE 5 – ESRD</a:t>
              </a:r>
            </a:p>
            <a:p>
              <a:r>
                <a:rPr lang="en-US" b="1" dirty="0">
                  <a:solidFill>
                    <a:schemeClr val="accent6"/>
                  </a:solidFill>
                </a:rPr>
                <a:t>eGFR 15 or less</a:t>
              </a:r>
            </a:p>
            <a:p>
              <a:r>
                <a:rPr lang="en-US" sz="1600" b="1" dirty="0">
                  <a:solidFill>
                    <a:schemeClr val="accent1"/>
                  </a:solidFill>
                </a:rPr>
                <a:t>Kidney failure and the need for dialysis or transplant</a:t>
              </a:r>
            </a:p>
          </p:txBody>
        </p:sp>
      </p:grpSp>
    </p:spTree>
    <p:extLst>
      <p:ext uri="{BB962C8B-B14F-4D97-AF65-F5344CB8AC3E}">
        <p14:creationId xmlns:p14="http://schemas.microsoft.com/office/powerpoint/2010/main" val="114839487"/>
      </p:ext>
    </p:extLst>
  </p:cSld>
  <p:clrMapOvr>
    <a:masterClrMapping/>
  </p:clrMapOvr>
  <mc:AlternateContent xmlns:mc="http://schemas.openxmlformats.org/markup-compatibility/2006" xmlns:p14="http://schemas.microsoft.com/office/powerpoint/2010/main">
    <mc:Choice Requires="p14">
      <p:transition spd="slow">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1000"/>
                                  </p:stCondLst>
                                  <p:childTnLst>
                                    <p:set>
                                      <p:cBhvr>
                                        <p:cTn id="12" dur="1" fill="hold">
                                          <p:stCondLst>
                                            <p:cond delay="0"/>
                                          </p:stCondLst>
                                        </p:cTn>
                                        <p:tgtEl>
                                          <p:spTgt spid="19"/>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nodeType="afterEffect">
                                  <p:stCondLst>
                                    <p:cond delay="1500"/>
                                  </p:stCondLst>
                                  <p:childTnLst>
                                    <p:set>
                                      <p:cBhvr>
                                        <p:cTn id="15" dur="1" fill="hold">
                                          <p:stCondLst>
                                            <p:cond delay="999"/>
                                          </p:stCondLst>
                                        </p:cTn>
                                        <p:tgtEl>
                                          <p:spTgt spid="15"/>
                                        </p:tgtEl>
                                        <p:attrNameLst>
                                          <p:attrName>style.visibility</p:attrName>
                                        </p:attrNameLst>
                                      </p:cBhvr>
                                      <p:to>
                                        <p:strVal val="visible"/>
                                      </p:to>
                                    </p:set>
                                  </p:childTnLst>
                                </p:cTn>
                              </p:par>
                            </p:childTnLst>
                          </p:cTn>
                        </p:par>
                        <p:par>
                          <p:cTn id="16" fill="hold">
                            <p:stCondLst>
                              <p:cond delay="4500"/>
                            </p:stCondLst>
                            <p:childTnLst>
                              <p:par>
                                <p:cTn id="17" presetID="1" presetClass="entr" presetSubtype="0" fill="hold" nodeType="afterEffect">
                                  <p:stCondLst>
                                    <p:cond delay="1000"/>
                                  </p:stCondLst>
                                  <p:childTnLst>
                                    <p:set>
                                      <p:cBhvr>
                                        <p:cTn id="18" dur="1" fill="hold">
                                          <p:stCondLst>
                                            <p:cond delay="499"/>
                                          </p:stCondLst>
                                        </p:cTn>
                                        <p:tgtEl>
                                          <p:spTgt spid="17"/>
                                        </p:tgtEl>
                                        <p:attrNameLst>
                                          <p:attrName>style.visibility</p:attrName>
                                        </p:attrNameLst>
                                      </p:cBhvr>
                                      <p:to>
                                        <p:strVal val="visible"/>
                                      </p:to>
                                    </p:set>
                                  </p:childTnLst>
                                </p:cTn>
                              </p:par>
                            </p:childTnLst>
                          </p:cTn>
                        </p:par>
                        <p:par>
                          <p:cTn id="19" fill="hold">
                            <p:stCondLst>
                              <p:cond delay="6000"/>
                            </p:stCondLst>
                            <p:childTnLst>
                              <p:par>
                                <p:cTn id="20" presetID="1" presetClass="entr" presetSubtype="0" fill="hold" nodeType="afterEffect">
                                  <p:stCondLst>
                                    <p:cond delay="1000"/>
                                  </p:stCondLst>
                                  <p:childTnLst>
                                    <p:set>
                                      <p:cBhvr>
                                        <p:cTn id="21" dur="1" fill="hold">
                                          <p:stCondLst>
                                            <p:cond delay="499"/>
                                          </p:stCondLst>
                                        </p:cTn>
                                        <p:tgtEl>
                                          <p:spTgt spid="18"/>
                                        </p:tgtEl>
                                        <p:attrNameLst>
                                          <p:attrName>style.visibility</p:attrName>
                                        </p:attrNameLst>
                                      </p:cBhvr>
                                      <p:to>
                                        <p:strVal val="visible"/>
                                      </p:to>
                                    </p:set>
                                  </p:childTnLst>
                                </p:cTn>
                              </p:par>
                            </p:childTnLst>
                          </p:cTn>
                        </p:par>
                        <p:par>
                          <p:cTn id="22" fill="hold">
                            <p:stCondLst>
                              <p:cond delay="7500"/>
                            </p:stCondLst>
                            <p:childTnLst>
                              <p:par>
                                <p:cTn id="23" presetID="1" presetClass="entr" presetSubtype="0" fill="hold" nodeType="afterEffect">
                                  <p:stCondLst>
                                    <p:cond delay="1000"/>
                                  </p:stCondLst>
                                  <p:childTnLst>
                                    <p:set>
                                      <p:cBhvr>
                                        <p:cTn id="24" dur="1" fill="hold">
                                          <p:stCondLst>
                                            <p:cond delay="499"/>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47635" y="507664"/>
            <a:ext cx="7478580" cy="1396776"/>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At-home hemodialysis (HD)</a:t>
            </a:r>
          </a:p>
        </p:txBody>
      </p:sp>
      <p:sp>
        <p:nvSpPr>
          <p:cNvPr id="7" name="Content Placeholder 13"/>
          <p:cNvSpPr>
            <a:spLocks noGrp="1"/>
          </p:cNvSpPr>
          <p:nvPr>
            <p:ph sz="half" idx="2"/>
          </p:nvPr>
        </p:nvSpPr>
        <p:spPr>
          <a:xfrm>
            <a:off x="2672609" y="1820379"/>
            <a:ext cx="6368144" cy="4218774"/>
          </a:xfrm>
        </p:spPr>
        <p:txBody>
          <a:bodyPr numCol="1">
            <a:noAutofit/>
          </a:bodyPr>
          <a:lstStyle/>
          <a:p>
            <a:r>
              <a:rPr lang="en-US" sz="2000" dirty="0"/>
              <a:t>Done in your home, with or without a care partner, depending on your therapy choice</a:t>
            </a:r>
          </a:p>
          <a:p>
            <a:r>
              <a:rPr lang="en-US" sz="2000" dirty="0"/>
              <a:t>Typical treatment schedule:</a:t>
            </a:r>
          </a:p>
          <a:p>
            <a:pPr lvl="1"/>
            <a:r>
              <a:rPr lang="en-US" sz="2000" dirty="0"/>
              <a:t>3 times a week, 3-5+ hours per session</a:t>
            </a:r>
          </a:p>
          <a:p>
            <a:pPr lvl="1"/>
            <a:r>
              <a:rPr lang="en-US" sz="2000" dirty="0"/>
              <a:t>5-6 times a week, 2.5-3 hours per session</a:t>
            </a:r>
          </a:p>
          <a:p>
            <a:pPr lvl="1"/>
            <a:r>
              <a:rPr lang="en-US" sz="2000" dirty="0"/>
              <a:t>Overnight, 6-8 hours per session</a:t>
            </a:r>
          </a:p>
          <a:p>
            <a:pPr marL="0" indent="0">
              <a:buNone/>
            </a:pPr>
            <a:r>
              <a:rPr lang="en-US" sz="2000" b="1" dirty="0">
                <a:solidFill>
                  <a:schemeClr val="accent1"/>
                </a:solidFill>
              </a:rPr>
              <a:t>Benefits:</a:t>
            </a:r>
            <a:endParaRPr lang="en-US" sz="2000" dirty="0"/>
          </a:p>
          <a:p>
            <a:r>
              <a:rPr lang="en-US" sz="2000" dirty="0"/>
              <a:t>Plan your treatment around your schedule</a:t>
            </a:r>
          </a:p>
          <a:p>
            <a:r>
              <a:rPr lang="en-US" sz="2000" dirty="0"/>
              <a:t>Save on travel time and transportation costs</a:t>
            </a:r>
          </a:p>
          <a:p>
            <a:r>
              <a:rPr lang="en-US" sz="2000" dirty="0"/>
              <a:t>Feel better and have more energy</a:t>
            </a:r>
          </a:p>
          <a:p>
            <a:r>
              <a:rPr lang="en-US" sz="2000" dirty="0"/>
              <a:t>Possibly get more freedom with your diet</a:t>
            </a:r>
          </a:p>
        </p:txBody>
      </p:sp>
      <p:grpSp>
        <p:nvGrpSpPr>
          <p:cNvPr id="5" name="Group 4"/>
          <p:cNvGrpSpPr/>
          <p:nvPr/>
        </p:nvGrpSpPr>
        <p:grpSpPr>
          <a:xfrm>
            <a:off x="695582" y="1904440"/>
            <a:ext cx="1587897" cy="1443758"/>
            <a:chOff x="440873" y="2409785"/>
            <a:chExt cx="1695648" cy="1541728"/>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0873" y="2755685"/>
              <a:ext cx="1632857" cy="1195828"/>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08313" y="2409785"/>
              <a:ext cx="928208" cy="822431"/>
            </a:xfrm>
            <a:prstGeom prst="rect">
              <a:avLst/>
            </a:prstGeom>
          </p:spPr>
        </p:pic>
      </p:grpSp>
    </p:spTree>
    <p:extLst>
      <p:ext uri="{BB962C8B-B14F-4D97-AF65-F5344CB8AC3E}">
        <p14:creationId xmlns:p14="http://schemas.microsoft.com/office/powerpoint/2010/main" val="28801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childTnLst>
                          </p:cTn>
                        </p:par>
                        <p:par>
                          <p:cTn id="13" fill="hold">
                            <p:stCondLst>
                              <p:cond delay="1000"/>
                            </p:stCondLst>
                            <p:childTnLst>
                              <p:par>
                                <p:cTn id="14" presetID="1" presetClass="entr" presetSubtype="0" fill="hold" grpId="0" nodeType="afterEffect">
                                  <p:stCondLst>
                                    <p:cond delay="1500"/>
                                  </p:stCondLst>
                                  <p:childTnLst>
                                    <p:set>
                                      <p:cBhvr>
                                        <p:cTn id="15" dur="1" fill="hold">
                                          <p:stCondLst>
                                            <p:cond delay="749"/>
                                          </p:stCondLst>
                                        </p:cTn>
                                        <p:tgtEl>
                                          <p:spTgt spid="7">
                                            <p:txEl>
                                              <p:pRg st="0" end="0"/>
                                            </p:txEl>
                                          </p:spTgt>
                                        </p:tgtEl>
                                        <p:attrNameLst>
                                          <p:attrName>style.visibility</p:attrName>
                                        </p:attrNameLst>
                                      </p:cBhvr>
                                      <p:to>
                                        <p:strVal val="visible"/>
                                      </p:to>
                                    </p:set>
                                  </p:childTnLst>
                                </p:cTn>
                              </p:par>
                            </p:childTnLst>
                          </p:cTn>
                        </p:par>
                        <p:par>
                          <p:cTn id="16" fill="hold">
                            <p:stCondLst>
                              <p:cond delay="3250"/>
                            </p:stCondLst>
                            <p:childTnLst>
                              <p:par>
                                <p:cTn id="17" presetID="1" presetClass="entr" presetSubtype="0" fill="hold" grpId="0" nodeType="afterEffect">
                                  <p:stCondLst>
                                    <p:cond delay="1500"/>
                                  </p:stCondLst>
                                  <p:childTnLst>
                                    <p:set>
                                      <p:cBhvr>
                                        <p:cTn id="18" dur="1" fill="hold">
                                          <p:stCondLst>
                                            <p:cond delay="749"/>
                                          </p:stCondLst>
                                        </p:cTn>
                                        <p:tgtEl>
                                          <p:spTgt spid="7">
                                            <p:txEl>
                                              <p:pRg st="1" end="1"/>
                                            </p:txEl>
                                          </p:spTgt>
                                        </p:tgtEl>
                                        <p:attrNameLst>
                                          <p:attrName>style.visibility</p:attrName>
                                        </p:attrNameLst>
                                      </p:cBhvr>
                                      <p:to>
                                        <p:strVal val="visible"/>
                                      </p:to>
                                    </p:set>
                                  </p:childTnLst>
                                </p:cTn>
                              </p:par>
                            </p:childTnLst>
                          </p:cTn>
                        </p:par>
                        <p:par>
                          <p:cTn id="19" fill="hold">
                            <p:stCondLst>
                              <p:cond delay="5500"/>
                            </p:stCondLst>
                            <p:childTnLst>
                              <p:par>
                                <p:cTn id="20" presetID="1" presetClass="entr" presetSubtype="0" fill="hold" grpId="0" nodeType="afterEffect">
                                  <p:stCondLst>
                                    <p:cond delay="1500"/>
                                  </p:stCondLst>
                                  <p:childTnLst>
                                    <p:set>
                                      <p:cBhvr>
                                        <p:cTn id="21" dur="1" fill="hold">
                                          <p:stCondLst>
                                            <p:cond delay="749"/>
                                          </p:stCondLst>
                                        </p:cTn>
                                        <p:tgtEl>
                                          <p:spTgt spid="7">
                                            <p:txEl>
                                              <p:pRg st="2" end="2"/>
                                            </p:txEl>
                                          </p:spTgt>
                                        </p:tgtEl>
                                        <p:attrNameLst>
                                          <p:attrName>style.visibility</p:attrName>
                                        </p:attrNameLst>
                                      </p:cBhvr>
                                      <p:to>
                                        <p:strVal val="visible"/>
                                      </p:to>
                                    </p:set>
                                  </p:childTnLst>
                                </p:cTn>
                              </p:par>
                            </p:childTnLst>
                          </p:cTn>
                        </p:par>
                        <p:par>
                          <p:cTn id="22" fill="hold">
                            <p:stCondLst>
                              <p:cond delay="7750"/>
                            </p:stCondLst>
                            <p:childTnLst>
                              <p:par>
                                <p:cTn id="23" presetID="1" presetClass="entr" presetSubtype="0" fill="hold" grpId="0" nodeType="afterEffect">
                                  <p:stCondLst>
                                    <p:cond delay="1500"/>
                                  </p:stCondLst>
                                  <p:childTnLst>
                                    <p:set>
                                      <p:cBhvr>
                                        <p:cTn id="24" dur="1" fill="hold">
                                          <p:stCondLst>
                                            <p:cond delay="749"/>
                                          </p:stCondLst>
                                        </p:cTn>
                                        <p:tgtEl>
                                          <p:spTgt spid="7">
                                            <p:txEl>
                                              <p:pRg st="3" end="3"/>
                                            </p:txEl>
                                          </p:spTgt>
                                        </p:tgtEl>
                                        <p:attrNameLst>
                                          <p:attrName>style.visibility</p:attrName>
                                        </p:attrNameLst>
                                      </p:cBhvr>
                                      <p:to>
                                        <p:strVal val="visible"/>
                                      </p:to>
                                    </p:set>
                                  </p:childTnLst>
                                </p:cTn>
                              </p:par>
                            </p:childTnLst>
                          </p:cTn>
                        </p:par>
                        <p:par>
                          <p:cTn id="25" fill="hold">
                            <p:stCondLst>
                              <p:cond delay="10000"/>
                            </p:stCondLst>
                            <p:childTnLst>
                              <p:par>
                                <p:cTn id="26" presetID="1" presetClass="entr" presetSubtype="0" fill="hold" grpId="0" nodeType="afterEffect">
                                  <p:stCondLst>
                                    <p:cond delay="1500"/>
                                  </p:stCondLst>
                                  <p:childTnLst>
                                    <p:set>
                                      <p:cBhvr>
                                        <p:cTn id="27" dur="1" fill="hold">
                                          <p:stCondLst>
                                            <p:cond delay="749"/>
                                          </p:stCondLst>
                                        </p:cTn>
                                        <p:tgtEl>
                                          <p:spTgt spid="7">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1500"/>
                                  </p:stCondLst>
                                  <p:childTnLst>
                                    <p:set>
                                      <p:cBhvr>
                                        <p:cTn id="31" dur="1" fill="hold">
                                          <p:stCondLst>
                                            <p:cond delay="749"/>
                                          </p:stCondLst>
                                        </p:cTn>
                                        <p:tgtEl>
                                          <p:spTgt spid="7">
                                            <p:txEl>
                                              <p:pRg st="5" end="5"/>
                                            </p:txEl>
                                          </p:spTgt>
                                        </p:tgtEl>
                                        <p:attrNameLst>
                                          <p:attrName>style.visibility</p:attrName>
                                        </p:attrNameLst>
                                      </p:cBhvr>
                                      <p:to>
                                        <p:strVal val="visible"/>
                                      </p:to>
                                    </p:set>
                                  </p:childTnLst>
                                </p:cTn>
                              </p:par>
                            </p:childTnLst>
                          </p:cTn>
                        </p:par>
                        <p:par>
                          <p:cTn id="32" fill="hold">
                            <p:stCondLst>
                              <p:cond delay="2250"/>
                            </p:stCondLst>
                            <p:childTnLst>
                              <p:par>
                                <p:cTn id="33" presetID="1" presetClass="entr" presetSubtype="0" fill="hold" grpId="0" nodeType="afterEffect">
                                  <p:stCondLst>
                                    <p:cond delay="1500"/>
                                  </p:stCondLst>
                                  <p:childTnLst>
                                    <p:set>
                                      <p:cBhvr>
                                        <p:cTn id="34" dur="1" fill="hold">
                                          <p:stCondLst>
                                            <p:cond delay="749"/>
                                          </p:stCondLst>
                                        </p:cTn>
                                        <p:tgtEl>
                                          <p:spTgt spid="7">
                                            <p:txEl>
                                              <p:pRg st="6" end="6"/>
                                            </p:txEl>
                                          </p:spTgt>
                                        </p:tgtEl>
                                        <p:attrNameLst>
                                          <p:attrName>style.visibility</p:attrName>
                                        </p:attrNameLst>
                                      </p:cBhvr>
                                      <p:to>
                                        <p:strVal val="visible"/>
                                      </p:to>
                                    </p:set>
                                  </p:childTnLst>
                                </p:cTn>
                              </p:par>
                            </p:childTnLst>
                          </p:cTn>
                        </p:par>
                        <p:par>
                          <p:cTn id="35" fill="hold">
                            <p:stCondLst>
                              <p:cond delay="4500"/>
                            </p:stCondLst>
                            <p:childTnLst>
                              <p:par>
                                <p:cTn id="36" presetID="1" presetClass="entr" presetSubtype="0" fill="hold" grpId="0" nodeType="afterEffect">
                                  <p:stCondLst>
                                    <p:cond delay="1500"/>
                                  </p:stCondLst>
                                  <p:childTnLst>
                                    <p:set>
                                      <p:cBhvr>
                                        <p:cTn id="37" dur="1" fill="hold">
                                          <p:stCondLst>
                                            <p:cond delay="749"/>
                                          </p:stCondLst>
                                        </p:cTn>
                                        <p:tgtEl>
                                          <p:spTgt spid="7">
                                            <p:txEl>
                                              <p:pRg st="7" end="7"/>
                                            </p:txEl>
                                          </p:spTgt>
                                        </p:tgtEl>
                                        <p:attrNameLst>
                                          <p:attrName>style.visibility</p:attrName>
                                        </p:attrNameLst>
                                      </p:cBhvr>
                                      <p:to>
                                        <p:strVal val="visible"/>
                                      </p:to>
                                    </p:set>
                                  </p:childTnLst>
                                </p:cTn>
                              </p:par>
                            </p:childTnLst>
                          </p:cTn>
                        </p:par>
                        <p:par>
                          <p:cTn id="38" fill="hold">
                            <p:stCondLst>
                              <p:cond delay="6750"/>
                            </p:stCondLst>
                            <p:childTnLst>
                              <p:par>
                                <p:cTn id="39" presetID="1" presetClass="entr" presetSubtype="0" fill="hold" grpId="0" nodeType="afterEffect">
                                  <p:stCondLst>
                                    <p:cond delay="1500"/>
                                  </p:stCondLst>
                                  <p:childTnLst>
                                    <p:set>
                                      <p:cBhvr>
                                        <p:cTn id="40" dur="1" fill="hold">
                                          <p:stCondLst>
                                            <p:cond delay="749"/>
                                          </p:stCondLst>
                                        </p:cTn>
                                        <p:tgtEl>
                                          <p:spTgt spid="7">
                                            <p:txEl>
                                              <p:pRg st="8" end="8"/>
                                            </p:txEl>
                                          </p:spTgt>
                                        </p:tgtEl>
                                        <p:attrNameLst>
                                          <p:attrName>style.visibility</p:attrName>
                                        </p:attrNameLst>
                                      </p:cBhvr>
                                      <p:to>
                                        <p:strVal val="visible"/>
                                      </p:to>
                                    </p:set>
                                  </p:childTnLst>
                                </p:cTn>
                              </p:par>
                            </p:childTnLst>
                          </p:cTn>
                        </p:par>
                        <p:par>
                          <p:cTn id="41" fill="hold">
                            <p:stCondLst>
                              <p:cond delay="9000"/>
                            </p:stCondLst>
                            <p:childTnLst>
                              <p:par>
                                <p:cTn id="42" presetID="1" presetClass="entr" presetSubtype="0" fill="hold" grpId="0" nodeType="afterEffect">
                                  <p:stCondLst>
                                    <p:cond delay="1500"/>
                                  </p:stCondLst>
                                  <p:childTnLst>
                                    <p:set>
                                      <p:cBhvr>
                                        <p:cTn id="43" dur="1" fill="hold">
                                          <p:stCondLst>
                                            <p:cond delay="749"/>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NxStage System</a:t>
            </a:r>
          </a:p>
        </p:txBody>
      </p:sp>
      <p:pic>
        <p:nvPicPr>
          <p:cNvPr id="11" name="Picture 37" descr="TEST"/>
          <p:cNvPicPr>
            <a:picLocks noGrp="1" noChangeAspect="1" noChangeArrowheads="1"/>
          </p:cNvPicPr>
          <p:nvPr>
            <p:ph idx="1"/>
          </p:nvPr>
        </p:nvPicPr>
        <p:blipFill>
          <a:blip r:embed="rId3" cstate="print">
            <a:lum bright="10000"/>
          </a:blip>
          <a:srcRect l="22774" t="58017" r="17807"/>
          <a:stretch>
            <a:fillRect/>
          </a:stretch>
        </p:blipFill>
        <p:spPr bwMode="auto">
          <a:xfrm>
            <a:off x="130172" y="1497134"/>
            <a:ext cx="2320008" cy="1923302"/>
          </a:xfrm>
          <a:prstGeom prst="rect">
            <a:avLst/>
          </a:prstGeom>
          <a:noFill/>
          <a:ln w="19050">
            <a:solidFill>
              <a:schemeClr val="tx1"/>
            </a:solidFill>
            <a:miter lim="800000"/>
            <a:headEnd/>
            <a:tailEnd/>
          </a:ln>
        </p:spPr>
      </p:pic>
      <p:pic>
        <p:nvPicPr>
          <p:cNvPr id="13" name="Picture 39"/>
          <p:cNvPicPr>
            <a:picLocks noChangeAspect="1" noChangeArrowheads="1"/>
          </p:cNvPicPr>
          <p:nvPr/>
        </p:nvPicPr>
        <p:blipFill>
          <a:blip r:embed="rId4" cstate="print">
            <a:lum bright="10000"/>
          </a:blip>
          <a:srcRect/>
          <a:stretch>
            <a:fillRect/>
          </a:stretch>
        </p:blipFill>
        <p:spPr bwMode="auto">
          <a:xfrm>
            <a:off x="4788244" y="1472355"/>
            <a:ext cx="1992313" cy="2362200"/>
          </a:xfrm>
          <a:prstGeom prst="rect">
            <a:avLst/>
          </a:prstGeom>
          <a:noFill/>
          <a:ln w="19050" algn="ctr">
            <a:solidFill>
              <a:schemeClr val="tx1"/>
            </a:solidFill>
            <a:miter lim="800000"/>
            <a:headEnd/>
            <a:tailEnd/>
          </a:ln>
        </p:spPr>
      </p:pic>
      <p:pic>
        <p:nvPicPr>
          <p:cNvPr id="14" name="Picture 2" descr="TEST"/>
          <p:cNvPicPr>
            <a:picLocks noChangeAspect="1" noChangeArrowheads="1"/>
          </p:cNvPicPr>
          <p:nvPr/>
        </p:nvPicPr>
        <p:blipFill>
          <a:blip r:embed="rId3" cstate="print">
            <a:lum bright="10000"/>
          </a:blip>
          <a:srcRect/>
          <a:stretch>
            <a:fillRect/>
          </a:stretch>
        </p:blipFill>
        <p:spPr bwMode="auto">
          <a:xfrm>
            <a:off x="6986952" y="1472355"/>
            <a:ext cx="1993900" cy="2667000"/>
          </a:xfrm>
          <a:prstGeom prst="rect">
            <a:avLst/>
          </a:prstGeom>
          <a:noFill/>
          <a:ln w="19050">
            <a:solidFill>
              <a:schemeClr val="tx1"/>
            </a:solidFill>
            <a:miter lim="800000"/>
            <a:headEnd/>
            <a:tailEnd/>
          </a:ln>
        </p:spPr>
      </p:pic>
      <p:pic>
        <p:nvPicPr>
          <p:cNvPr id="15" name="Picture 38"/>
          <p:cNvPicPr>
            <a:picLocks noChangeAspect="1" noChangeArrowheads="1"/>
          </p:cNvPicPr>
          <p:nvPr/>
        </p:nvPicPr>
        <p:blipFill>
          <a:blip r:embed="rId5" cstate="print">
            <a:lum bright="10000"/>
          </a:blip>
          <a:srcRect/>
          <a:stretch>
            <a:fillRect/>
          </a:stretch>
        </p:blipFill>
        <p:spPr bwMode="auto">
          <a:xfrm>
            <a:off x="2628612" y="1497133"/>
            <a:ext cx="1981200" cy="1960563"/>
          </a:xfrm>
          <a:prstGeom prst="rect">
            <a:avLst/>
          </a:prstGeom>
          <a:noFill/>
          <a:ln w="19050" algn="ctr">
            <a:solidFill>
              <a:schemeClr val="tx1"/>
            </a:solidFill>
            <a:miter lim="800000"/>
            <a:headEnd/>
            <a:tailEnd/>
          </a:ln>
        </p:spPr>
      </p:pic>
      <p:sp>
        <p:nvSpPr>
          <p:cNvPr id="16" name="Text Placeholder 6"/>
          <p:cNvSpPr txBox="1">
            <a:spLocks/>
          </p:cNvSpPr>
          <p:nvPr/>
        </p:nvSpPr>
        <p:spPr>
          <a:xfrm>
            <a:off x="898444" y="3511236"/>
            <a:ext cx="1001424" cy="486033"/>
          </a:xfrm>
          <a:prstGeom prst="rect">
            <a:avLst/>
          </a:prstGeom>
        </p:spPr>
        <p:txBody>
          <a:bodyPr/>
          <a:lstStyle>
            <a:lvl1pPr marL="342900" indent="-342900" algn="l" rtl="0" eaLnBrk="1" fontAlgn="base" hangingPunct="1">
              <a:spcBef>
                <a:spcPct val="20000"/>
              </a:spcBef>
              <a:spcAft>
                <a:spcPct val="0"/>
              </a:spcAft>
              <a:buChar char="•"/>
              <a:tabLst>
                <a:tab pos="381000" algn="l"/>
                <a:tab pos="762000" algn="l"/>
              </a:tabLst>
              <a:defRPr sz="3200" b="1">
                <a:solidFill>
                  <a:schemeClr val="tx1"/>
                </a:solidFill>
                <a:latin typeface="+mn-lt"/>
                <a:ea typeface="+mn-ea"/>
                <a:cs typeface="ＭＳ Ｐゴシック"/>
              </a:defRPr>
            </a:lvl1pPr>
            <a:lvl2pPr marL="190500" indent="266700" algn="l" rtl="0" eaLnBrk="1" fontAlgn="base" hangingPunct="1">
              <a:spcBef>
                <a:spcPct val="20000"/>
              </a:spcBef>
              <a:spcAft>
                <a:spcPct val="0"/>
              </a:spcAft>
              <a:buChar char="–"/>
              <a:tabLst>
                <a:tab pos="381000" algn="l"/>
                <a:tab pos="762000" algn="l"/>
              </a:tabLst>
              <a:defRPr sz="2800">
                <a:solidFill>
                  <a:schemeClr val="tx1"/>
                </a:solidFill>
                <a:latin typeface="+mn-lt"/>
                <a:ea typeface="+mn-ea"/>
                <a:cs typeface="ＭＳ Ｐゴシック"/>
              </a:defRPr>
            </a:lvl2pPr>
            <a:lvl3pPr marL="381000" indent="533400" algn="l" rtl="0" eaLnBrk="1" fontAlgn="base" hangingPunct="1">
              <a:spcBef>
                <a:spcPct val="20000"/>
              </a:spcBef>
              <a:spcAft>
                <a:spcPct val="0"/>
              </a:spcAft>
              <a:buChar char="•"/>
              <a:tabLst>
                <a:tab pos="381000" algn="l"/>
                <a:tab pos="762000" algn="l"/>
              </a:tabLst>
              <a:defRPr sz="2400">
                <a:solidFill>
                  <a:schemeClr val="tx1"/>
                </a:solidFill>
                <a:latin typeface="Arial" charset="0"/>
                <a:ea typeface="+mn-ea"/>
                <a:cs typeface="ＭＳ Ｐゴシック"/>
              </a:defRPr>
            </a:lvl3pPr>
            <a:lvl4pPr marL="571500" indent="800100" algn="l" rtl="0" eaLnBrk="1" fontAlgn="base" hangingPunct="1">
              <a:spcBef>
                <a:spcPct val="20000"/>
              </a:spcBef>
              <a:spcAft>
                <a:spcPct val="0"/>
              </a:spcAft>
              <a:buChar char="–"/>
              <a:tabLst>
                <a:tab pos="381000" algn="l"/>
                <a:tab pos="762000" algn="l"/>
              </a:tabLst>
              <a:defRPr sz="2000">
                <a:solidFill>
                  <a:schemeClr val="tx1"/>
                </a:solidFill>
                <a:latin typeface="Arial" charset="0"/>
                <a:ea typeface="+mn-ea"/>
                <a:cs typeface="ＭＳ Ｐゴシック"/>
              </a:defRPr>
            </a:lvl4pPr>
            <a:lvl5pPr marL="762000" indent="1066800" algn="l" rtl="0" eaLnBrk="1" fontAlgn="base" hangingPunct="1">
              <a:spcBef>
                <a:spcPct val="20000"/>
              </a:spcBef>
              <a:spcAft>
                <a:spcPct val="0"/>
              </a:spcAft>
              <a:buChar char="»"/>
              <a:tabLst>
                <a:tab pos="381000" algn="l"/>
                <a:tab pos="762000" algn="l"/>
              </a:tabLst>
              <a:defRPr sz="2000">
                <a:solidFill>
                  <a:schemeClr val="tx1"/>
                </a:solidFill>
                <a:latin typeface="Arial" charset="0"/>
                <a:ea typeface="+mn-ea"/>
                <a:cs typeface="ＭＳ Ｐゴシック"/>
              </a:defRPr>
            </a:lvl5pPr>
            <a:lvl6pPr marL="1219200" algn="l" rtl="0" eaLnBrk="1" fontAlgn="base" hangingPunct="1">
              <a:spcBef>
                <a:spcPct val="20000"/>
              </a:spcBef>
              <a:spcAft>
                <a:spcPct val="0"/>
              </a:spcAft>
              <a:tabLst>
                <a:tab pos="381000" algn="l"/>
                <a:tab pos="762000" algn="l"/>
              </a:tabLst>
              <a:defRPr>
                <a:solidFill>
                  <a:schemeClr val="tx1"/>
                </a:solidFill>
                <a:latin typeface="Arial" charset="0"/>
                <a:ea typeface="+mn-ea"/>
              </a:defRPr>
            </a:lvl6pPr>
            <a:lvl7pPr marL="1676400" algn="l" rtl="0" eaLnBrk="1" fontAlgn="base" hangingPunct="1">
              <a:spcBef>
                <a:spcPct val="20000"/>
              </a:spcBef>
              <a:spcAft>
                <a:spcPct val="0"/>
              </a:spcAft>
              <a:tabLst>
                <a:tab pos="381000" algn="l"/>
                <a:tab pos="762000" algn="l"/>
              </a:tabLst>
              <a:defRPr>
                <a:solidFill>
                  <a:schemeClr val="tx1"/>
                </a:solidFill>
                <a:latin typeface="Arial" charset="0"/>
                <a:ea typeface="+mn-ea"/>
              </a:defRPr>
            </a:lvl7pPr>
            <a:lvl8pPr marL="2133600" algn="l" rtl="0" eaLnBrk="1" fontAlgn="base" hangingPunct="1">
              <a:spcBef>
                <a:spcPct val="20000"/>
              </a:spcBef>
              <a:spcAft>
                <a:spcPct val="0"/>
              </a:spcAft>
              <a:tabLst>
                <a:tab pos="381000" algn="l"/>
                <a:tab pos="762000" algn="l"/>
              </a:tabLst>
              <a:defRPr>
                <a:solidFill>
                  <a:schemeClr val="tx1"/>
                </a:solidFill>
                <a:latin typeface="Arial" charset="0"/>
                <a:ea typeface="+mn-ea"/>
              </a:defRPr>
            </a:lvl8pPr>
            <a:lvl9pPr marL="2590800" algn="l" rtl="0" eaLnBrk="1" fontAlgn="base" hangingPunct="1">
              <a:spcBef>
                <a:spcPct val="20000"/>
              </a:spcBef>
              <a:spcAft>
                <a:spcPct val="0"/>
              </a:spcAft>
              <a:tabLst>
                <a:tab pos="381000" algn="l"/>
                <a:tab pos="762000" algn="l"/>
              </a:tabLst>
              <a:defRPr>
                <a:solidFill>
                  <a:schemeClr val="tx1"/>
                </a:solidFill>
                <a:latin typeface="Arial" charset="0"/>
                <a:ea typeface="+mn-ea"/>
              </a:defRPr>
            </a:lvl9pPr>
          </a:lstStyle>
          <a:p>
            <a:pPr marL="0" indent="0">
              <a:buFontTx/>
              <a:buNone/>
            </a:pPr>
            <a:r>
              <a:rPr lang="en-US" sz="2000" kern="0" dirty="0"/>
              <a:t>Cycler</a:t>
            </a:r>
          </a:p>
        </p:txBody>
      </p:sp>
      <p:sp>
        <p:nvSpPr>
          <p:cNvPr id="17" name="Text Placeholder 6"/>
          <p:cNvSpPr txBox="1">
            <a:spLocks/>
          </p:cNvSpPr>
          <p:nvPr/>
        </p:nvSpPr>
        <p:spPr>
          <a:xfrm>
            <a:off x="4322627" y="3836473"/>
            <a:ext cx="2664326" cy="499479"/>
          </a:xfrm>
          <a:prstGeom prst="rect">
            <a:avLst/>
          </a:prstGeom>
        </p:spPr>
        <p:txBody>
          <a:bodyPr/>
          <a:lstStyle>
            <a:lvl1pPr marL="342900" indent="-342900" algn="l" rtl="0" eaLnBrk="1" fontAlgn="base" hangingPunct="1">
              <a:spcBef>
                <a:spcPct val="20000"/>
              </a:spcBef>
              <a:spcAft>
                <a:spcPct val="0"/>
              </a:spcAft>
              <a:buChar char="•"/>
              <a:tabLst>
                <a:tab pos="381000" algn="l"/>
                <a:tab pos="762000" algn="l"/>
              </a:tabLst>
              <a:defRPr sz="3200" b="1">
                <a:solidFill>
                  <a:schemeClr val="tx1"/>
                </a:solidFill>
                <a:latin typeface="+mn-lt"/>
                <a:ea typeface="+mn-ea"/>
                <a:cs typeface="ＭＳ Ｐゴシック"/>
              </a:defRPr>
            </a:lvl1pPr>
            <a:lvl2pPr marL="190500" indent="266700" algn="l" rtl="0" eaLnBrk="1" fontAlgn="base" hangingPunct="1">
              <a:spcBef>
                <a:spcPct val="20000"/>
              </a:spcBef>
              <a:spcAft>
                <a:spcPct val="0"/>
              </a:spcAft>
              <a:buChar char="–"/>
              <a:tabLst>
                <a:tab pos="381000" algn="l"/>
                <a:tab pos="762000" algn="l"/>
              </a:tabLst>
              <a:defRPr sz="2800">
                <a:solidFill>
                  <a:schemeClr val="tx1"/>
                </a:solidFill>
                <a:latin typeface="+mn-lt"/>
                <a:ea typeface="+mn-ea"/>
                <a:cs typeface="ＭＳ Ｐゴシック"/>
              </a:defRPr>
            </a:lvl2pPr>
            <a:lvl3pPr marL="381000" indent="533400" algn="l" rtl="0" eaLnBrk="1" fontAlgn="base" hangingPunct="1">
              <a:spcBef>
                <a:spcPct val="20000"/>
              </a:spcBef>
              <a:spcAft>
                <a:spcPct val="0"/>
              </a:spcAft>
              <a:buChar char="•"/>
              <a:tabLst>
                <a:tab pos="381000" algn="l"/>
                <a:tab pos="762000" algn="l"/>
              </a:tabLst>
              <a:defRPr sz="2400">
                <a:solidFill>
                  <a:schemeClr val="tx1"/>
                </a:solidFill>
                <a:latin typeface="Arial" charset="0"/>
                <a:ea typeface="+mn-ea"/>
                <a:cs typeface="ＭＳ Ｐゴシック"/>
              </a:defRPr>
            </a:lvl3pPr>
            <a:lvl4pPr marL="571500" indent="800100" algn="l" rtl="0" eaLnBrk="1" fontAlgn="base" hangingPunct="1">
              <a:spcBef>
                <a:spcPct val="20000"/>
              </a:spcBef>
              <a:spcAft>
                <a:spcPct val="0"/>
              </a:spcAft>
              <a:buChar char="–"/>
              <a:tabLst>
                <a:tab pos="381000" algn="l"/>
                <a:tab pos="762000" algn="l"/>
              </a:tabLst>
              <a:defRPr sz="2000">
                <a:solidFill>
                  <a:schemeClr val="tx1"/>
                </a:solidFill>
                <a:latin typeface="Arial" charset="0"/>
                <a:ea typeface="+mn-ea"/>
                <a:cs typeface="ＭＳ Ｐゴシック"/>
              </a:defRPr>
            </a:lvl4pPr>
            <a:lvl5pPr marL="762000" indent="1066800" algn="l" rtl="0" eaLnBrk="1" fontAlgn="base" hangingPunct="1">
              <a:spcBef>
                <a:spcPct val="20000"/>
              </a:spcBef>
              <a:spcAft>
                <a:spcPct val="0"/>
              </a:spcAft>
              <a:buChar char="»"/>
              <a:tabLst>
                <a:tab pos="381000" algn="l"/>
                <a:tab pos="762000" algn="l"/>
              </a:tabLst>
              <a:defRPr sz="2000">
                <a:solidFill>
                  <a:schemeClr val="tx1"/>
                </a:solidFill>
                <a:latin typeface="Arial" charset="0"/>
                <a:ea typeface="+mn-ea"/>
                <a:cs typeface="ＭＳ Ｐゴシック"/>
              </a:defRPr>
            </a:lvl5pPr>
            <a:lvl6pPr marL="1219200" algn="l" rtl="0" eaLnBrk="1" fontAlgn="base" hangingPunct="1">
              <a:spcBef>
                <a:spcPct val="20000"/>
              </a:spcBef>
              <a:spcAft>
                <a:spcPct val="0"/>
              </a:spcAft>
              <a:tabLst>
                <a:tab pos="381000" algn="l"/>
                <a:tab pos="762000" algn="l"/>
              </a:tabLst>
              <a:defRPr>
                <a:solidFill>
                  <a:schemeClr val="tx1"/>
                </a:solidFill>
                <a:latin typeface="Arial" charset="0"/>
                <a:ea typeface="+mn-ea"/>
              </a:defRPr>
            </a:lvl6pPr>
            <a:lvl7pPr marL="1676400" algn="l" rtl="0" eaLnBrk="1" fontAlgn="base" hangingPunct="1">
              <a:spcBef>
                <a:spcPct val="20000"/>
              </a:spcBef>
              <a:spcAft>
                <a:spcPct val="0"/>
              </a:spcAft>
              <a:tabLst>
                <a:tab pos="381000" algn="l"/>
                <a:tab pos="762000" algn="l"/>
              </a:tabLst>
              <a:defRPr>
                <a:solidFill>
                  <a:schemeClr val="tx1"/>
                </a:solidFill>
                <a:latin typeface="Arial" charset="0"/>
                <a:ea typeface="+mn-ea"/>
              </a:defRPr>
            </a:lvl7pPr>
            <a:lvl8pPr marL="2133600" algn="l" rtl="0" eaLnBrk="1" fontAlgn="base" hangingPunct="1">
              <a:spcBef>
                <a:spcPct val="20000"/>
              </a:spcBef>
              <a:spcAft>
                <a:spcPct val="0"/>
              </a:spcAft>
              <a:tabLst>
                <a:tab pos="381000" algn="l"/>
                <a:tab pos="762000" algn="l"/>
              </a:tabLst>
              <a:defRPr>
                <a:solidFill>
                  <a:schemeClr val="tx1"/>
                </a:solidFill>
                <a:latin typeface="Arial" charset="0"/>
                <a:ea typeface="+mn-ea"/>
              </a:defRPr>
            </a:lvl8pPr>
            <a:lvl9pPr marL="2590800" algn="l" rtl="0" eaLnBrk="1" fontAlgn="base" hangingPunct="1">
              <a:spcBef>
                <a:spcPct val="20000"/>
              </a:spcBef>
              <a:spcAft>
                <a:spcPct val="0"/>
              </a:spcAft>
              <a:tabLst>
                <a:tab pos="381000" algn="l"/>
                <a:tab pos="762000" algn="l"/>
              </a:tabLst>
              <a:defRPr>
                <a:solidFill>
                  <a:schemeClr val="tx1"/>
                </a:solidFill>
                <a:latin typeface="Arial" charset="0"/>
                <a:ea typeface="+mn-ea"/>
              </a:defRPr>
            </a:lvl9pPr>
          </a:lstStyle>
          <a:p>
            <a:pPr marL="0" indent="0" algn="ctr">
              <a:buFontTx/>
              <a:buNone/>
            </a:pPr>
            <a:r>
              <a:rPr lang="en-US" sz="2000" kern="0" dirty="0"/>
              <a:t>Pureflow Water System</a:t>
            </a:r>
          </a:p>
        </p:txBody>
      </p:sp>
      <p:sp>
        <p:nvSpPr>
          <p:cNvPr id="19" name="Text Placeholder 6"/>
          <p:cNvSpPr txBox="1">
            <a:spLocks/>
          </p:cNvSpPr>
          <p:nvPr/>
        </p:nvSpPr>
        <p:spPr>
          <a:xfrm>
            <a:off x="6552468" y="4215250"/>
            <a:ext cx="2746273" cy="486033"/>
          </a:xfrm>
          <a:prstGeom prst="rect">
            <a:avLst/>
          </a:prstGeom>
        </p:spPr>
        <p:txBody>
          <a:bodyPr/>
          <a:lstStyle>
            <a:lvl1pPr marL="342900" indent="-342900" algn="l" rtl="0" eaLnBrk="1" fontAlgn="base" hangingPunct="1">
              <a:spcBef>
                <a:spcPct val="20000"/>
              </a:spcBef>
              <a:spcAft>
                <a:spcPct val="0"/>
              </a:spcAft>
              <a:buChar char="•"/>
              <a:tabLst>
                <a:tab pos="381000" algn="l"/>
                <a:tab pos="762000" algn="l"/>
              </a:tabLst>
              <a:defRPr sz="3200" b="1">
                <a:solidFill>
                  <a:schemeClr val="tx1"/>
                </a:solidFill>
                <a:latin typeface="+mn-lt"/>
                <a:ea typeface="+mn-ea"/>
                <a:cs typeface="ＭＳ Ｐゴシック"/>
              </a:defRPr>
            </a:lvl1pPr>
            <a:lvl2pPr marL="190500" indent="266700" algn="l" rtl="0" eaLnBrk="1" fontAlgn="base" hangingPunct="1">
              <a:spcBef>
                <a:spcPct val="20000"/>
              </a:spcBef>
              <a:spcAft>
                <a:spcPct val="0"/>
              </a:spcAft>
              <a:buChar char="–"/>
              <a:tabLst>
                <a:tab pos="381000" algn="l"/>
                <a:tab pos="762000" algn="l"/>
              </a:tabLst>
              <a:defRPr sz="2800">
                <a:solidFill>
                  <a:schemeClr val="tx1"/>
                </a:solidFill>
                <a:latin typeface="+mn-lt"/>
                <a:ea typeface="+mn-ea"/>
                <a:cs typeface="ＭＳ Ｐゴシック"/>
              </a:defRPr>
            </a:lvl2pPr>
            <a:lvl3pPr marL="381000" indent="533400" algn="l" rtl="0" eaLnBrk="1" fontAlgn="base" hangingPunct="1">
              <a:spcBef>
                <a:spcPct val="20000"/>
              </a:spcBef>
              <a:spcAft>
                <a:spcPct val="0"/>
              </a:spcAft>
              <a:buChar char="•"/>
              <a:tabLst>
                <a:tab pos="381000" algn="l"/>
                <a:tab pos="762000" algn="l"/>
              </a:tabLst>
              <a:defRPr sz="2400">
                <a:solidFill>
                  <a:schemeClr val="tx1"/>
                </a:solidFill>
                <a:latin typeface="Arial" charset="0"/>
                <a:ea typeface="+mn-ea"/>
                <a:cs typeface="ＭＳ Ｐゴシック"/>
              </a:defRPr>
            </a:lvl3pPr>
            <a:lvl4pPr marL="571500" indent="800100" algn="l" rtl="0" eaLnBrk="1" fontAlgn="base" hangingPunct="1">
              <a:spcBef>
                <a:spcPct val="20000"/>
              </a:spcBef>
              <a:spcAft>
                <a:spcPct val="0"/>
              </a:spcAft>
              <a:buChar char="–"/>
              <a:tabLst>
                <a:tab pos="381000" algn="l"/>
                <a:tab pos="762000" algn="l"/>
              </a:tabLst>
              <a:defRPr sz="2000">
                <a:solidFill>
                  <a:schemeClr val="tx1"/>
                </a:solidFill>
                <a:latin typeface="Arial" charset="0"/>
                <a:ea typeface="+mn-ea"/>
                <a:cs typeface="ＭＳ Ｐゴシック"/>
              </a:defRPr>
            </a:lvl4pPr>
            <a:lvl5pPr marL="762000" indent="1066800" algn="l" rtl="0" eaLnBrk="1" fontAlgn="base" hangingPunct="1">
              <a:spcBef>
                <a:spcPct val="20000"/>
              </a:spcBef>
              <a:spcAft>
                <a:spcPct val="0"/>
              </a:spcAft>
              <a:buChar char="»"/>
              <a:tabLst>
                <a:tab pos="381000" algn="l"/>
                <a:tab pos="762000" algn="l"/>
              </a:tabLst>
              <a:defRPr sz="2000">
                <a:solidFill>
                  <a:schemeClr val="tx1"/>
                </a:solidFill>
                <a:latin typeface="Arial" charset="0"/>
                <a:ea typeface="+mn-ea"/>
                <a:cs typeface="ＭＳ Ｐゴシック"/>
              </a:defRPr>
            </a:lvl5pPr>
            <a:lvl6pPr marL="1219200" algn="l" rtl="0" eaLnBrk="1" fontAlgn="base" hangingPunct="1">
              <a:spcBef>
                <a:spcPct val="20000"/>
              </a:spcBef>
              <a:spcAft>
                <a:spcPct val="0"/>
              </a:spcAft>
              <a:tabLst>
                <a:tab pos="381000" algn="l"/>
                <a:tab pos="762000" algn="l"/>
              </a:tabLst>
              <a:defRPr>
                <a:solidFill>
                  <a:schemeClr val="tx1"/>
                </a:solidFill>
                <a:latin typeface="Arial" charset="0"/>
                <a:ea typeface="+mn-ea"/>
              </a:defRPr>
            </a:lvl6pPr>
            <a:lvl7pPr marL="1676400" algn="l" rtl="0" eaLnBrk="1" fontAlgn="base" hangingPunct="1">
              <a:spcBef>
                <a:spcPct val="20000"/>
              </a:spcBef>
              <a:spcAft>
                <a:spcPct val="0"/>
              </a:spcAft>
              <a:tabLst>
                <a:tab pos="381000" algn="l"/>
                <a:tab pos="762000" algn="l"/>
              </a:tabLst>
              <a:defRPr>
                <a:solidFill>
                  <a:schemeClr val="tx1"/>
                </a:solidFill>
                <a:latin typeface="Arial" charset="0"/>
                <a:ea typeface="+mn-ea"/>
              </a:defRPr>
            </a:lvl7pPr>
            <a:lvl8pPr marL="2133600" algn="l" rtl="0" eaLnBrk="1" fontAlgn="base" hangingPunct="1">
              <a:spcBef>
                <a:spcPct val="20000"/>
              </a:spcBef>
              <a:spcAft>
                <a:spcPct val="0"/>
              </a:spcAft>
              <a:tabLst>
                <a:tab pos="381000" algn="l"/>
                <a:tab pos="762000" algn="l"/>
              </a:tabLst>
              <a:defRPr>
                <a:solidFill>
                  <a:schemeClr val="tx1"/>
                </a:solidFill>
                <a:latin typeface="Arial" charset="0"/>
                <a:ea typeface="+mn-ea"/>
              </a:defRPr>
            </a:lvl8pPr>
            <a:lvl9pPr marL="2590800" algn="l" rtl="0" eaLnBrk="1" fontAlgn="base" hangingPunct="1">
              <a:spcBef>
                <a:spcPct val="20000"/>
              </a:spcBef>
              <a:spcAft>
                <a:spcPct val="0"/>
              </a:spcAft>
              <a:tabLst>
                <a:tab pos="381000" algn="l"/>
                <a:tab pos="762000" algn="l"/>
              </a:tabLst>
              <a:defRPr>
                <a:solidFill>
                  <a:schemeClr val="tx1"/>
                </a:solidFill>
                <a:latin typeface="Arial" charset="0"/>
                <a:ea typeface="+mn-ea"/>
              </a:defRPr>
            </a:lvl9pPr>
          </a:lstStyle>
          <a:p>
            <a:pPr marL="0" indent="0" algn="ctr">
              <a:buFontTx/>
              <a:buNone/>
            </a:pPr>
            <a:r>
              <a:rPr lang="en-US" sz="2000" kern="0" dirty="0"/>
              <a:t>Prepackaged Dialysate bags</a:t>
            </a:r>
          </a:p>
        </p:txBody>
      </p:sp>
      <p:sp>
        <p:nvSpPr>
          <p:cNvPr id="20" name="Text Placeholder 6"/>
          <p:cNvSpPr txBox="1">
            <a:spLocks/>
          </p:cNvSpPr>
          <p:nvPr/>
        </p:nvSpPr>
        <p:spPr>
          <a:xfrm>
            <a:off x="3041370" y="3532299"/>
            <a:ext cx="2310985" cy="486033"/>
          </a:xfrm>
          <a:prstGeom prst="rect">
            <a:avLst/>
          </a:prstGeom>
        </p:spPr>
        <p:txBody>
          <a:bodyPr/>
          <a:lstStyle>
            <a:lvl1pPr marL="342900" indent="-342900" algn="l" rtl="0" eaLnBrk="1" fontAlgn="base" hangingPunct="1">
              <a:spcBef>
                <a:spcPct val="20000"/>
              </a:spcBef>
              <a:spcAft>
                <a:spcPct val="0"/>
              </a:spcAft>
              <a:buChar char="•"/>
              <a:tabLst>
                <a:tab pos="381000" algn="l"/>
                <a:tab pos="762000" algn="l"/>
              </a:tabLst>
              <a:defRPr sz="3200" b="1">
                <a:solidFill>
                  <a:schemeClr val="tx1"/>
                </a:solidFill>
                <a:latin typeface="+mn-lt"/>
                <a:ea typeface="+mn-ea"/>
                <a:cs typeface="ＭＳ Ｐゴシック"/>
              </a:defRPr>
            </a:lvl1pPr>
            <a:lvl2pPr marL="190500" indent="266700" algn="l" rtl="0" eaLnBrk="1" fontAlgn="base" hangingPunct="1">
              <a:spcBef>
                <a:spcPct val="20000"/>
              </a:spcBef>
              <a:spcAft>
                <a:spcPct val="0"/>
              </a:spcAft>
              <a:buChar char="–"/>
              <a:tabLst>
                <a:tab pos="381000" algn="l"/>
                <a:tab pos="762000" algn="l"/>
              </a:tabLst>
              <a:defRPr sz="2800">
                <a:solidFill>
                  <a:schemeClr val="tx1"/>
                </a:solidFill>
                <a:latin typeface="+mn-lt"/>
                <a:ea typeface="+mn-ea"/>
                <a:cs typeface="ＭＳ Ｐゴシック"/>
              </a:defRPr>
            </a:lvl2pPr>
            <a:lvl3pPr marL="381000" indent="533400" algn="l" rtl="0" eaLnBrk="1" fontAlgn="base" hangingPunct="1">
              <a:spcBef>
                <a:spcPct val="20000"/>
              </a:spcBef>
              <a:spcAft>
                <a:spcPct val="0"/>
              </a:spcAft>
              <a:buChar char="•"/>
              <a:tabLst>
                <a:tab pos="381000" algn="l"/>
                <a:tab pos="762000" algn="l"/>
              </a:tabLst>
              <a:defRPr sz="2400">
                <a:solidFill>
                  <a:schemeClr val="tx1"/>
                </a:solidFill>
                <a:latin typeface="Arial" charset="0"/>
                <a:ea typeface="+mn-ea"/>
                <a:cs typeface="ＭＳ Ｐゴシック"/>
              </a:defRPr>
            </a:lvl3pPr>
            <a:lvl4pPr marL="571500" indent="800100" algn="l" rtl="0" eaLnBrk="1" fontAlgn="base" hangingPunct="1">
              <a:spcBef>
                <a:spcPct val="20000"/>
              </a:spcBef>
              <a:spcAft>
                <a:spcPct val="0"/>
              </a:spcAft>
              <a:buChar char="–"/>
              <a:tabLst>
                <a:tab pos="381000" algn="l"/>
                <a:tab pos="762000" algn="l"/>
              </a:tabLst>
              <a:defRPr sz="2000">
                <a:solidFill>
                  <a:schemeClr val="tx1"/>
                </a:solidFill>
                <a:latin typeface="Arial" charset="0"/>
                <a:ea typeface="+mn-ea"/>
                <a:cs typeface="ＭＳ Ｐゴシック"/>
              </a:defRPr>
            </a:lvl4pPr>
            <a:lvl5pPr marL="762000" indent="1066800" algn="l" rtl="0" eaLnBrk="1" fontAlgn="base" hangingPunct="1">
              <a:spcBef>
                <a:spcPct val="20000"/>
              </a:spcBef>
              <a:spcAft>
                <a:spcPct val="0"/>
              </a:spcAft>
              <a:buChar char="»"/>
              <a:tabLst>
                <a:tab pos="381000" algn="l"/>
                <a:tab pos="762000" algn="l"/>
              </a:tabLst>
              <a:defRPr sz="2000">
                <a:solidFill>
                  <a:schemeClr val="tx1"/>
                </a:solidFill>
                <a:latin typeface="Arial" charset="0"/>
                <a:ea typeface="+mn-ea"/>
                <a:cs typeface="ＭＳ Ｐゴシック"/>
              </a:defRPr>
            </a:lvl5pPr>
            <a:lvl6pPr marL="1219200" algn="l" rtl="0" eaLnBrk="1" fontAlgn="base" hangingPunct="1">
              <a:spcBef>
                <a:spcPct val="20000"/>
              </a:spcBef>
              <a:spcAft>
                <a:spcPct val="0"/>
              </a:spcAft>
              <a:tabLst>
                <a:tab pos="381000" algn="l"/>
                <a:tab pos="762000" algn="l"/>
              </a:tabLst>
              <a:defRPr>
                <a:solidFill>
                  <a:schemeClr val="tx1"/>
                </a:solidFill>
                <a:latin typeface="Arial" charset="0"/>
                <a:ea typeface="+mn-ea"/>
              </a:defRPr>
            </a:lvl6pPr>
            <a:lvl7pPr marL="1676400" algn="l" rtl="0" eaLnBrk="1" fontAlgn="base" hangingPunct="1">
              <a:spcBef>
                <a:spcPct val="20000"/>
              </a:spcBef>
              <a:spcAft>
                <a:spcPct val="0"/>
              </a:spcAft>
              <a:tabLst>
                <a:tab pos="381000" algn="l"/>
                <a:tab pos="762000" algn="l"/>
              </a:tabLst>
              <a:defRPr>
                <a:solidFill>
                  <a:schemeClr val="tx1"/>
                </a:solidFill>
                <a:latin typeface="Arial" charset="0"/>
                <a:ea typeface="+mn-ea"/>
              </a:defRPr>
            </a:lvl7pPr>
            <a:lvl8pPr marL="2133600" algn="l" rtl="0" eaLnBrk="1" fontAlgn="base" hangingPunct="1">
              <a:spcBef>
                <a:spcPct val="20000"/>
              </a:spcBef>
              <a:spcAft>
                <a:spcPct val="0"/>
              </a:spcAft>
              <a:tabLst>
                <a:tab pos="381000" algn="l"/>
                <a:tab pos="762000" algn="l"/>
              </a:tabLst>
              <a:defRPr>
                <a:solidFill>
                  <a:schemeClr val="tx1"/>
                </a:solidFill>
                <a:latin typeface="Arial" charset="0"/>
                <a:ea typeface="+mn-ea"/>
              </a:defRPr>
            </a:lvl8pPr>
            <a:lvl9pPr marL="2590800" algn="l" rtl="0" eaLnBrk="1" fontAlgn="base" hangingPunct="1">
              <a:spcBef>
                <a:spcPct val="20000"/>
              </a:spcBef>
              <a:spcAft>
                <a:spcPct val="0"/>
              </a:spcAft>
              <a:tabLst>
                <a:tab pos="381000" algn="l"/>
                <a:tab pos="762000" algn="l"/>
              </a:tabLst>
              <a:defRPr>
                <a:solidFill>
                  <a:schemeClr val="tx1"/>
                </a:solidFill>
                <a:latin typeface="Arial" charset="0"/>
                <a:ea typeface="+mn-ea"/>
              </a:defRPr>
            </a:lvl9pPr>
          </a:lstStyle>
          <a:p>
            <a:pPr marL="0" indent="0">
              <a:buFontTx/>
              <a:buNone/>
            </a:pPr>
            <a:r>
              <a:rPr lang="en-US" sz="2000" kern="0" dirty="0"/>
              <a:t>Disposable Cartridge</a:t>
            </a:r>
          </a:p>
        </p:txBody>
      </p:sp>
    </p:spTree>
    <p:extLst>
      <p:ext uri="{BB962C8B-B14F-4D97-AF65-F5344CB8AC3E}">
        <p14:creationId xmlns:p14="http://schemas.microsoft.com/office/powerpoint/2010/main" val="2248564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7B94-A162-49DD-A4C4-497C8AE848EA}"/>
              </a:ext>
            </a:extLst>
          </p:cNvPr>
          <p:cNvSpPr>
            <a:spLocks noGrp="1"/>
          </p:cNvSpPr>
          <p:nvPr>
            <p:ph type="title"/>
          </p:nvPr>
        </p:nvSpPr>
        <p:spPr>
          <a:xfrm>
            <a:off x="533400" y="569912"/>
            <a:ext cx="8229600" cy="877824"/>
          </a:xfrm>
        </p:spPr>
        <p:txBody>
          <a:bodyPr>
            <a:normAutofit fontScale="90000"/>
          </a:bodyPr>
          <a:lstStyle/>
          <a:p>
            <a:r>
              <a:rPr lang="en-US" b="1" dirty="0"/>
              <a:t>Gaining Independence Through Home Hemodialysis: Kenneth’s Story</a:t>
            </a:r>
            <a:br>
              <a:rPr lang="en-US" b="1" dirty="0"/>
            </a:br>
            <a:endParaRPr lang="en-US" dirty="0"/>
          </a:p>
        </p:txBody>
      </p:sp>
      <p:pic>
        <p:nvPicPr>
          <p:cNvPr id="4" name="Online Media 3" title="Gaining Independence Through Home Hemodialysis: Kenneth’s Story">
            <a:hlinkClick r:id="" action="ppaction://media"/>
            <a:extLst>
              <a:ext uri="{FF2B5EF4-FFF2-40B4-BE49-F238E27FC236}">
                <a16:creationId xmlns:a16="http://schemas.microsoft.com/office/drawing/2014/main" id="{EAD26B7C-67ED-4AA5-AA34-DCBFABA23FD1}"/>
              </a:ext>
            </a:extLst>
          </p:cNvPr>
          <p:cNvPicPr>
            <a:picLocks noGrp="1" noRot="1" noChangeAspect="1"/>
          </p:cNvPicPr>
          <p:nvPr>
            <p:ph idx="1"/>
            <a:videoFile r:link="rId1"/>
          </p:nvPr>
        </p:nvPicPr>
        <p:blipFill>
          <a:blip r:embed="rId3"/>
          <a:stretch>
            <a:fillRect/>
          </a:stretch>
        </p:blipFill>
        <p:spPr>
          <a:xfrm>
            <a:off x="784302" y="1609492"/>
            <a:ext cx="7657171" cy="4307159"/>
          </a:xfrm>
          <a:prstGeom prst="rect">
            <a:avLst/>
          </a:prstGeom>
        </p:spPr>
      </p:pic>
    </p:spTree>
    <p:extLst>
      <p:ext uri="{BB962C8B-B14F-4D97-AF65-F5344CB8AC3E}">
        <p14:creationId xmlns:p14="http://schemas.microsoft.com/office/powerpoint/2010/main" val="14060412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51874" y="547317"/>
            <a:ext cx="7478580" cy="1341477"/>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Access types for hemodialysis:</a:t>
            </a:r>
            <a:br>
              <a:rPr lang="en-US" sz="3600" dirty="0">
                <a:solidFill>
                  <a:schemeClr val="accent1"/>
                </a:solidFill>
              </a:rPr>
            </a:br>
            <a:r>
              <a:rPr lang="en-US" sz="3600" b="1" dirty="0">
                <a:solidFill>
                  <a:schemeClr val="accent1"/>
                </a:solidFill>
              </a:rPr>
              <a:t>catheter</a:t>
            </a:r>
            <a:r>
              <a:rPr lang="en-US" sz="3600" dirty="0">
                <a:solidFill>
                  <a:schemeClr val="accent1"/>
                </a:solidFill>
              </a:rPr>
              <a:t> (if medically necessary)</a:t>
            </a:r>
          </a:p>
        </p:txBody>
      </p:sp>
      <p:sp>
        <p:nvSpPr>
          <p:cNvPr id="12" name="Content Placeholder 13"/>
          <p:cNvSpPr>
            <a:spLocks noGrp="1"/>
          </p:cNvSpPr>
          <p:nvPr>
            <p:ph sz="half" idx="2"/>
          </p:nvPr>
        </p:nvSpPr>
        <p:spPr>
          <a:xfrm>
            <a:off x="551874" y="4444661"/>
            <a:ext cx="8209846" cy="1572369"/>
          </a:xfrm>
        </p:spPr>
        <p:txBody>
          <a:bodyPr numCol="2">
            <a:normAutofit/>
          </a:bodyPr>
          <a:lstStyle/>
          <a:p>
            <a:pPr>
              <a:spcBef>
                <a:spcPts val="800"/>
              </a:spcBef>
            </a:pPr>
            <a:r>
              <a:rPr lang="en-US" sz="2000" dirty="0"/>
              <a:t>Least desirable option</a:t>
            </a:r>
          </a:p>
          <a:p>
            <a:pPr>
              <a:spcBef>
                <a:spcPts val="800"/>
              </a:spcBef>
            </a:pPr>
            <a:r>
              <a:rPr lang="en-US" sz="2000" dirty="0"/>
              <a:t>Tubing in neck, chest or groin</a:t>
            </a:r>
          </a:p>
          <a:p>
            <a:pPr>
              <a:spcBef>
                <a:spcPts val="800"/>
              </a:spcBef>
            </a:pPr>
            <a:r>
              <a:rPr lang="en-US" sz="2000" dirty="0"/>
              <a:t>Temporary solution and not for </a:t>
            </a:r>
            <a:br>
              <a:rPr lang="en-US" sz="2000" dirty="0"/>
            </a:br>
            <a:r>
              <a:rPr lang="en-US" sz="2000" dirty="0"/>
              <a:t>long-term use</a:t>
            </a:r>
          </a:p>
          <a:p>
            <a:pPr>
              <a:spcBef>
                <a:spcPts val="800"/>
              </a:spcBef>
            </a:pPr>
            <a:r>
              <a:rPr lang="en-US" sz="2000" dirty="0"/>
              <a:t>Higher risks of infection and clotting</a:t>
            </a:r>
          </a:p>
          <a:p>
            <a:pPr>
              <a:spcBef>
                <a:spcPts val="800"/>
              </a:spcBef>
            </a:pPr>
            <a:r>
              <a:rPr lang="en-US" sz="2000" dirty="0"/>
              <a:t>Minor outpatient surgery</a:t>
            </a:r>
          </a:p>
          <a:p>
            <a:pPr>
              <a:spcBef>
                <a:spcPts val="800"/>
              </a:spcBef>
            </a:pPr>
            <a:r>
              <a:rPr lang="en-US" sz="2000" dirty="0"/>
              <a:t>Ready for immediate use</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69948" y="1981199"/>
            <a:ext cx="5804103" cy="2167853"/>
          </a:xfrm>
          <a:prstGeom prst="rect">
            <a:avLst/>
          </a:prstGeom>
        </p:spPr>
      </p:pic>
      <p:sp>
        <p:nvSpPr>
          <p:cNvPr id="5" name="Content Placeholder 4">
            <a:extLst>
              <a:ext uri="{FF2B5EF4-FFF2-40B4-BE49-F238E27FC236}">
                <a16:creationId xmlns:a16="http://schemas.microsoft.com/office/drawing/2014/main" id="{6A9B6A51-678B-417A-AD84-A5A210EB7023}"/>
              </a:ext>
            </a:extLst>
          </p:cNvPr>
          <p:cNvSpPr txBox="1">
            <a:spLocks/>
          </p:cNvSpPr>
          <p:nvPr/>
        </p:nvSpPr>
        <p:spPr>
          <a:xfrm>
            <a:off x="672897" y="6017030"/>
            <a:ext cx="8013903" cy="391984"/>
          </a:xfrm>
          <a:prstGeom prst="rect">
            <a:avLst/>
          </a:prstGeom>
        </p:spPr>
        <p:txBody>
          <a:bodyPr>
            <a:normAutofit/>
          </a:bodyPr>
          <a:lstStyle>
            <a:lvl1pPr marL="285750" indent="-285750" algn="l" defTabSz="457200" rtl="0" eaLnBrk="1" latinLnBrk="0" hangingPunct="1">
              <a:lnSpc>
                <a:spcPct val="95000"/>
              </a:lnSpc>
              <a:spcBef>
                <a:spcPts val="1200"/>
              </a:spcBef>
              <a:buFontTx/>
              <a:buBlip>
                <a:blip r:embed="rId4"/>
              </a:buBlip>
              <a:defRPr sz="1600" kern="1200">
                <a:solidFill>
                  <a:schemeClr val="tx1"/>
                </a:solidFill>
                <a:latin typeface="+mn-lt"/>
                <a:ea typeface="+mn-ea"/>
                <a:cs typeface="+mn-cs"/>
              </a:defRPr>
            </a:lvl1pPr>
            <a:lvl2pPr marL="571500" indent="-285750" algn="l" defTabSz="457200" rtl="0" eaLnBrk="1" latinLnBrk="0" hangingPunct="1">
              <a:lnSpc>
                <a:spcPct val="95000"/>
              </a:lnSpc>
              <a:spcBef>
                <a:spcPts val="600"/>
              </a:spcBef>
              <a:buFont typeface="Arial"/>
              <a:buChar char="–"/>
              <a:defRPr sz="1400" kern="1200">
                <a:solidFill>
                  <a:schemeClr val="tx1"/>
                </a:solidFill>
                <a:latin typeface="+mn-lt"/>
                <a:ea typeface="+mn-ea"/>
                <a:cs typeface="+mn-cs"/>
              </a:defRPr>
            </a:lvl2pPr>
            <a:lvl3pPr marL="801688" indent="-228600" algn="l" defTabSz="457200" rtl="0" eaLnBrk="1" latinLnBrk="0" hangingPunct="1">
              <a:lnSpc>
                <a:spcPct val="95000"/>
              </a:lnSpc>
              <a:spcBef>
                <a:spcPts val="200"/>
              </a:spcBef>
              <a:buClr>
                <a:schemeClr val="accent1"/>
              </a:buClr>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FontTx/>
              <a:buNone/>
            </a:pPr>
            <a:r>
              <a:rPr lang="en-US" i="1" dirty="0"/>
              <a:t>All access surgeries are minor outpatient procedures.</a:t>
            </a:r>
          </a:p>
        </p:txBody>
      </p:sp>
    </p:spTree>
    <p:extLst>
      <p:ext uri="{BB962C8B-B14F-4D97-AF65-F5344CB8AC3E}">
        <p14:creationId xmlns:p14="http://schemas.microsoft.com/office/powerpoint/2010/main" val="198616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childTnLst>
                                </p:cTn>
                              </p:par>
                            </p:childTnLst>
                          </p:cTn>
                        </p:par>
                        <p:par>
                          <p:cTn id="14" fill="hold">
                            <p:stCondLst>
                              <p:cond delay="2000"/>
                            </p:stCondLst>
                            <p:childTnLst>
                              <p:par>
                                <p:cTn id="15" presetID="1" presetClass="entr" presetSubtype="0" fill="hold" grpId="0" nodeType="afterEffect">
                                  <p:stCondLst>
                                    <p:cond delay="1250"/>
                                  </p:stCondLst>
                                  <p:childTnLst>
                                    <p:set>
                                      <p:cBhvr>
                                        <p:cTn id="16" dur="1" fill="hold">
                                          <p:stCondLst>
                                            <p:cond delay="999"/>
                                          </p:stCondLst>
                                        </p:cTn>
                                        <p:tgtEl>
                                          <p:spTgt spid="12">
                                            <p:txEl>
                                              <p:pRg st="0" end="0"/>
                                            </p:txEl>
                                          </p:spTgt>
                                        </p:tgtEl>
                                        <p:attrNameLst>
                                          <p:attrName>style.visibility</p:attrName>
                                        </p:attrNameLst>
                                      </p:cBhvr>
                                      <p:to>
                                        <p:strVal val="visible"/>
                                      </p:to>
                                    </p:set>
                                  </p:childTnLst>
                                </p:cTn>
                              </p:par>
                            </p:childTnLst>
                          </p:cTn>
                        </p:par>
                        <p:par>
                          <p:cTn id="17" fill="hold">
                            <p:stCondLst>
                              <p:cond delay="4250"/>
                            </p:stCondLst>
                            <p:childTnLst>
                              <p:par>
                                <p:cTn id="18" presetID="1" presetClass="entr" presetSubtype="0" fill="hold" grpId="0" nodeType="afterEffect">
                                  <p:stCondLst>
                                    <p:cond delay="1250"/>
                                  </p:stCondLst>
                                  <p:childTnLst>
                                    <p:set>
                                      <p:cBhvr>
                                        <p:cTn id="19" dur="1" fill="hold">
                                          <p:stCondLst>
                                            <p:cond delay="999"/>
                                          </p:stCondLst>
                                        </p:cTn>
                                        <p:tgtEl>
                                          <p:spTgt spid="12">
                                            <p:txEl>
                                              <p:pRg st="1" end="1"/>
                                            </p:txEl>
                                          </p:spTgt>
                                        </p:tgtEl>
                                        <p:attrNameLst>
                                          <p:attrName>style.visibility</p:attrName>
                                        </p:attrNameLst>
                                      </p:cBhvr>
                                      <p:to>
                                        <p:strVal val="visible"/>
                                      </p:to>
                                    </p:set>
                                  </p:childTnLst>
                                </p:cTn>
                              </p:par>
                            </p:childTnLst>
                          </p:cTn>
                        </p:par>
                        <p:par>
                          <p:cTn id="20" fill="hold">
                            <p:stCondLst>
                              <p:cond delay="6500"/>
                            </p:stCondLst>
                            <p:childTnLst>
                              <p:par>
                                <p:cTn id="21" presetID="1" presetClass="entr" presetSubtype="0" fill="hold" grpId="0" nodeType="afterEffect">
                                  <p:stCondLst>
                                    <p:cond delay="1250"/>
                                  </p:stCondLst>
                                  <p:childTnLst>
                                    <p:set>
                                      <p:cBhvr>
                                        <p:cTn id="22" dur="1" fill="hold">
                                          <p:stCondLst>
                                            <p:cond delay="999"/>
                                          </p:stCondLst>
                                        </p:cTn>
                                        <p:tgtEl>
                                          <p:spTgt spid="12">
                                            <p:txEl>
                                              <p:pRg st="2" end="2"/>
                                            </p:txEl>
                                          </p:spTgt>
                                        </p:tgtEl>
                                        <p:attrNameLst>
                                          <p:attrName>style.visibility</p:attrName>
                                        </p:attrNameLst>
                                      </p:cBhvr>
                                      <p:to>
                                        <p:strVal val="visible"/>
                                      </p:to>
                                    </p:set>
                                  </p:childTnLst>
                                </p:cTn>
                              </p:par>
                            </p:childTnLst>
                          </p:cTn>
                        </p:par>
                        <p:par>
                          <p:cTn id="23" fill="hold">
                            <p:stCondLst>
                              <p:cond delay="8750"/>
                            </p:stCondLst>
                            <p:childTnLst>
                              <p:par>
                                <p:cTn id="24" presetID="1" presetClass="entr" presetSubtype="0" fill="hold" grpId="0" nodeType="afterEffect">
                                  <p:stCondLst>
                                    <p:cond delay="1250"/>
                                  </p:stCondLst>
                                  <p:childTnLst>
                                    <p:set>
                                      <p:cBhvr>
                                        <p:cTn id="25" dur="1" fill="hold">
                                          <p:stCondLst>
                                            <p:cond delay="999"/>
                                          </p:stCondLst>
                                        </p:cTn>
                                        <p:tgtEl>
                                          <p:spTgt spid="12">
                                            <p:txEl>
                                              <p:pRg st="3" end="3"/>
                                            </p:txEl>
                                          </p:spTgt>
                                        </p:tgtEl>
                                        <p:attrNameLst>
                                          <p:attrName>style.visibility</p:attrName>
                                        </p:attrNameLst>
                                      </p:cBhvr>
                                      <p:to>
                                        <p:strVal val="visible"/>
                                      </p:to>
                                    </p:set>
                                  </p:childTnLst>
                                </p:cTn>
                              </p:par>
                            </p:childTnLst>
                          </p:cTn>
                        </p:par>
                        <p:par>
                          <p:cTn id="26" fill="hold">
                            <p:stCondLst>
                              <p:cond delay="11000"/>
                            </p:stCondLst>
                            <p:childTnLst>
                              <p:par>
                                <p:cTn id="27" presetID="1" presetClass="entr" presetSubtype="0" fill="hold" grpId="0" nodeType="afterEffect">
                                  <p:stCondLst>
                                    <p:cond delay="1250"/>
                                  </p:stCondLst>
                                  <p:childTnLst>
                                    <p:set>
                                      <p:cBhvr>
                                        <p:cTn id="28" dur="1" fill="hold">
                                          <p:stCondLst>
                                            <p:cond delay="999"/>
                                          </p:stCondLst>
                                        </p:cTn>
                                        <p:tgtEl>
                                          <p:spTgt spid="12">
                                            <p:txEl>
                                              <p:pRg st="4" end="4"/>
                                            </p:txEl>
                                          </p:spTgt>
                                        </p:tgtEl>
                                        <p:attrNameLst>
                                          <p:attrName>style.visibility</p:attrName>
                                        </p:attrNameLst>
                                      </p:cBhvr>
                                      <p:to>
                                        <p:strVal val="visible"/>
                                      </p:to>
                                    </p:set>
                                  </p:childTnLst>
                                </p:cTn>
                              </p:par>
                            </p:childTnLst>
                          </p:cTn>
                        </p:par>
                        <p:par>
                          <p:cTn id="29" fill="hold">
                            <p:stCondLst>
                              <p:cond delay="13250"/>
                            </p:stCondLst>
                            <p:childTnLst>
                              <p:par>
                                <p:cTn id="30" presetID="1" presetClass="entr" presetSubtype="0" fill="hold" grpId="0" nodeType="afterEffect">
                                  <p:stCondLst>
                                    <p:cond delay="1250"/>
                                  </p:stCondLst>
                                  <p:childTnLst>
                                    <p:set>
                                      <p:cBhvr>
                                        <p:cTn id="31" dur="1" fill="hold">
                                          <p:stCondLst>
                                            <p:cond delay="999"/>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143001" y="1600204"/>
            <a:ext cx="2914650" cy="923172"/>
            <a:chOff x="453898" y="3525759"/>
            <a:chExt cx="3997079" cy="1239821"/>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17465" y="3525759"/>
              <a:ext cx="887655" cy="832603"/>
            </a:xfrm>
            <a:prstGeom prst="rect">
              <a:avLst/>
            </a:prstGeom>
          </p:spPr>
        </p:pic>
        <p:sp>
          <p:nvSpPr>
            <p:cNvPr id="6" name="TextBox 5"/>
            <p:cNvSpPr txBox="1"/>
            <p:nvPr/>
          </p:nvSpPr>
          <p:spPr>
            <a:xfrm>
              <a:off x="453898" y="4393570"/>
              <a:ext cx="3997079" cy="372010"/>
            </a:xfrm>
            <a:prstGeom prst="rect">
              <a:avLst/>
            </a:prstGeom>
            <a:noFill/>
          </p:spPr>
          <p:txBody>
            <a:bodyPr wrap="square" rtlCol="0">
              <a:spAutoFit/>
            </a:bodyPr>
            <a:lstStyle/>
            <a:p>
              <a:pPr algn="ctr" defTabSz="685800"/>
              <a:r>
                <a:rPr lang="en-US" sz="1200" spc="-23" dirty="0">
                  <a:solidFill>
                    <a:prstClr val="black"/>
                  </a:solidFill>
                  <a:latin typeface="Calibri"/>
                </a:rPr>
                <a:t>At-home peritoneal dialysis</a:t>
              </a:r>
              <a:endParaRPr lang="en-US" sz="1200" spc="-23" dirty="0">
                <a:solidFill>
                  <a:srgbClr val="262626"/>
                </a:solidFill>
                <a:latin typeface="Century Gothic" charset="0"/>
                <a:ea typeface="Calibri" charset="0"/>
                <a:cs typeface="Times New Roman" charset="0"/>
              </a:endParaRPr>
            </a:p>
          </p:txBody>
        </p:sp>
      </p:grpSp>
      <p:grpSp>
        <p:nvGrpSpPr>
          <p:cNvPr id="7" name="Group 6"/>
          <p:cNvGrpSpPr/>
          <p:nvPr/>
        </p:nvGrpSpPr>
        <p:grpSpPr>
          <a:xfrm>
            <a:off x="3860552" y="1557773"/>
            <a:ext cx="2425949" cy="957422"/>
            <a:chOff x="-155145" y="4475625"/>
            <a:chExt cx="3234599" cy="1276562"/>
          </a:xfrm>
        </p:grpSpPr>
        <p:sp>
          <p:nvSpPr>
            <p:cNvPr id="8" name="TextBox 7"/>
            <p:cNvSpPr txBox="1"/>
            <p:nvPr/>
          </p:nvSpPr>
          <p:spPr>
            <a:xfrm>
              <a:off x="-155145" y="5382855"/>
              <a:ext cx="3234599" cy="369332"/>
            </a:xfrm>
            <a:prstGeom prst="rect">
              <a:avLst/>
            </a:prstGeom>
            <a:noFill/>
          </p:spPr>
          <p:txBody>
            <a:bodyPr wrap="square" rtlCol="0">
              <a:spAutoFit/>
            </a:bodyPr>
            <a:lstStyle/>
            <a:p>
              <a:pPr algn="ctr" defTabSz="685800"/>
              <a:r>
                <a:rPr lang="en-US" sz="1200" spc="-23" dirty="0">
                  <a:solidFill>
                    <a:prstClr val="black"/>
                  </a:solidFill>
                  <a:latin typeface="Calibri"/>
                </a:rPr>
                <a:t>At-home hemodialysis</a:t>
              </a:r>
              <a:endParaRPr lang="en-US" sz="1200" spc="-23" dirty="0">
                <a:solidFill>
                  <a:srgbClr val="262626"/>
                </a:solidFill>
                <a:latin typeface="Century Gothic" charset="0"/>
                <a:ea typeface="Calibri" charset="0"/>
                <a:cs typeface="Times New Roman" charset="0"/>
              </a:endParaRPr>
            </a:p>
          </p:txBody>
        </p:sp>
        <p:grpSp>
          <p:nvGrpSpPr>
            <p:cNvPr id="9" name="Group 8"/>
            <p:cNvGrpSpPr/>
            <p:nvPr/>
          </p:nvGrpSpPr>
          <p:grpSpPr>
            <a:xfrm>
              <a:off x="973335" y="4475625"/>
              <a:ext cx="1061148" cy="899246"/>
              <a:chOff x="2827346" y="5253641"/>
              <a:chExt cx="1061148" cy="899246"/>
            </a:xfrm>
          </p:grpSpPr>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b="-2"/>
              <a:stretch/>
            </p:blipFill>
            <p:spPr>
              <a:xfrm>
                <a:off x="2827346" y="5412460"/>
                <a:ext cx="984949" cy="740427"/>
              </a:xfrm>
              <a:prstGeom prst="rect">
                <a:avLst/>
              </a:prstGeom>
            </p:spPr>
          </p:pic>
          <p:pic>
            <p:nvPicPr>
              <p:cNvPr id="11" name="Pictur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19820" y="5253641"/>
                <a:ext cx="568674" cy="467768"/>
              </a:xfrm>
              <a:prstGeom prst="rect">
                <a:avLst/>
              </a:prstGeom>
            </p:spPr>
          </p:pic>
        </p:grpSp>
      </p:grpSp>
      <p:grpSp>
        <p:nvGrpSpPr>
          <p:cNvPr id="12" name="Group 11"/>
          <p:cNvGrpSpPr/>
          <p:nvPr/>
        </p:nvGrpSpPr>
        <p:grpSpPr>
          <a:xfrm>
            <a:off x="6172200" y="1714501"/>
            <a:ext cx="1771650" cy="795765"/>
            <a:chOff x="794270" y="2230799"/>
            <a:chExt cx="3256066" cy="1135557"/>
          </a:xfrm>
        </p:grpSpPr>
        <p:pic>
          <p:nvPicPr>
            <p:cNvPr id="13" name="Picture 12"/>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696597" y="2230799"/>
              <a:ext cx="1451412" cy="731786"/>
            </a:xfrm>
            <a:prstGeom prst="rect">
              <a:avLst/>
            </a:prstGeom>
          </p:spPr>
        </p:pic>
        <p:sp>
          <p:nvSpPr>
            <p:cNvPr id="14" name="TextBox 13"/>
            <p:cNvSpPr txBox="1"/>
            <p:nvPr/>
          </p:nvSpPr>
          <p:spPr>
            <a:xfrm>
              <a:off x="794270" y="2971078"/>
              <a:ext cx="3256066" cy="395278"/>
            </a:xfrm>
            <a:prstGeom prst="rect">
              <a:avLst/>
            </a:prstGeom>
            <a:noFill/>
          </p:spPr>
          <p:txBody>
            <a:bodyPr wrap="square" rtlCol="0">
              <a:spAutoFit/>
            </a:bodyPr>
            <a:lstStyle/>
            <a:p>
              <a:pPr algn="ctr" defTabSz="685800"/>
              <a:r>
                <a:rPr lang="en-US" sz="1200" spc="-23" dirty="0">
                  <a:solidFill>
                    <a:prstClr val="black"/>
                  </a:solidFill>
                  <a:latin typeface="Calibri"/>
                </a:rPr>
                <a:t>In-center hemodialysis</a:t>
              </a:r>
              <a:endParaRPr lang="en-US" sz="1200" spc="-23" dirty="0">
                <a:solidFill>
                  <a:srgbClr val="262626"/>
                </a:solidFill>
                <a:latin typeface="Century Gothic" charset="0"/>
                <a:ea typeface="Calibri" charset="0"/>
                <a:cs typeface="Times New Roman" charset="0"/>
              </a:endParaRPr>
            </a:p>
          </p:txBody>
        </p:sp>
      </p:grpSp>
      <p:sp>
        <p:nvSpPr>
          <p:cNvPr id="15" name="Title 1"/>
          <p:cNvSpPr txBox="1">
            <a:spLocks/>
          </p:cNvSpPr>
          <p:nvPr/>
        </p:nvSpPr>
        <p:spPr>
          <a:xfrm>
            <a:off x="934842" y="973142"/>
            <a:ext cx="5608935" cy="1047582"/>
          </a:xfrm>
          <a:prstGeom prst="rect">
            <a:avLst/>
          </a:prstGeom>
        </p:spPr>
        <p:txBody>
          <a:bodyPr vert="horz" lIns="68580" tIns="34290" rIns="68580" bIns="3429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2700" dirty="0">
                <a:solidFill>
                  <a:srgbClr val="4F81BD"/>
                </a:solidFill>
                <a:latin typeface="Calibri"/>
              </a:rPr>
              <a:t>Dialysis Treatment Options:</a:t>
            </a: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88281" y="2470515"/>
            <a:ext cx="2106989" cy="819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42568" y="2514601"/>
            <a:ext cx="1801032" cy="765440"/>
          </a:xfrm>
          <a:prstGeom prst="rect">
            <a:avLst/>
          </a:prstGeom>
        </p:spPr>
      </p:pic>
      <p:sp>
        <p:nvSpPr>
          <p:cNvPr id="16" name="AutoShape 4" descr="Image result for liberty pd cycler dialysis"/>
          <p:cNvSpPr>
            <a:spLocks noChangeAspect="1" noChangeArrowheads="1"/>
          </p:cNvSpPr>
          <p:nvPr/>
        </p:nvSpPr>
        <p:spPr bwMode="auto">
          <a:xfrm>
            <a:off x="1259681" y="748903"/>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a:endParaRPr>
          </a:p>
        </p:txBody>
      </p:sp>
      <p:sp>
        <p:nvSpPr>
          <p:cNvPr id="19" name="AutoShape 6" descr="Image result for liberty pd cycler dialysis"/>
          <p:cNvSpPr>
            <a:spLocks noChangeAspect="1" noChangeArrowheads="1"/>
          </p:cNvSpPr>
          <p:nvPr/>
        </p:nvSpPr>
        <p:spPr bwMode="auto">
          <a:xfrm>
            <a:off x="1373981" y="8632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endParaRPr lang="en-US" sz="1350">
              <a:solidFill>
                <a:prstClr val="black"/>
              </a:solidFill>
              <a:latin typeface="Calibri"/>
            </a:endParaRPr>
          </a:p>
        </p:txBody>
      </p:sp>
      <p:pic>
        <p:nvPicPr>
          <p:cNvPr id="4104" name="Picture 8" descr="Image result for liberty pd cycler dialysis"/>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22770" t="14905" r="7373" b="3699"/>
          <a:stretch/>
        </p:blipFill>
        <p:spPr bwMode="auto">
          <a:xfrm>
            <a:off x="2740848" y="3876674"/>
            <a:ext cx="1119704" cy="89535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44218" y="3465315"/>
            <a:ext cx="876458" cy="171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288768" y="3714751"/>
            <a:ext cx="1386896" cy="1301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096265" y="2527136"/>
            <a:ext cx="1794185" cy="762530"/>
          </a:xfrm>
          <a:prstGeom prst="rect">
            <a:avLst/>
          </a:prstGeom>
        </p:spPr>
      </p:pic>
      <p:cxnSp>
        <p:nvCxnSpPr>
          <p:cNvPr id="21" name="Straight Arrow Connector 20"/>
          <p:cNvCxnSpPr/>
          <p:nvPr/>
        </p:nvCxnSpPr>
        <p:spPr>
          <a:xfrm>
            <a:off x="2857500" y="3371850"/>
            <a:ext cx="285750" cy="3179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2000251" y="3359396"/>
            <a:ext cx="295702" cy="31799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000500" y="1600201"/>
            <a:ext cx="0" cy="3583186"/>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000750" y="1651893"/>
            <a:ext cx="0" cy="3583186"/>
          </a:xfrm>
          <a:prstGeom prst="line">
            <a:avLst/>
          </a:prstGeom>
        </p:spPr>
        <p:style>
          <a:lnRef idx="1">
            <a:schemeClr val="accent1"/>
          </a:lnRef>
          <a:fillRef idx="0">
            <a:schemeClr val="accent1"/>
          </a:fillRef>
          <a:effectRef idx="0">
            <a:schemeClr val="accent1"/>
          </a:effectRef>
          <a:fontRef idx="minor">
            <a:schemeClr val="tx1"/>
          </a:fontRef>
        </p:style>
      </p:cxnSp>
      <p:sp>
        <p:nvSpPr>
          <p:cNvPr id="34" name="Content Placeholder 13"/>
          <p:cNvSpPr txBox="1">
            <a:spLocks/>
          </p:cNvSpPr>
          <p:nvPr/>
        </p:nvSpPr>
        <p:spPr>
          <a:xfrm>
            <a:off x="6096265" y="3388430"/>
            <a:ext cx="1794185" cy="1794956"/>
          </a:xfrm>
          <a:prstGeom prst="rect">
            <a:avLst/>
          </a:prstGeom>
        </p:spPr>
        <p:txBody>
          <a:bodyPr numCol="1">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Tx/>
              <a:buChar char="-"/>
            </a:pPr>
            <a:r>
              <a:rPr lang="en-US" sz="1200" dirty="0">
                <a:solidFill>
                  <a:prstClr val="black"/>
                </a:solidFill>
                <a:latin typeface="Calibri"/>
              </a:rPr>
              <a:t>Done in a dialysis center, with care team</a:t>
            </a:r>
          </a:p>
          <a:p>
            <a:pPr marL="0" indent="0">
              <a:buNone/>
            </a:pPr>
            <a:endParaRPr lang="en-US" sz="1200" dirty="0">
              <a:solidFill>
                <a:prstClr val="black"/>
              </a:solidFill>
              <a:latin typeface="Calibri"/>
            </a:endParaRPr>
          </a:p>
          <a:p>
            <a:pPr marL="0" indent="0">
              <a:buNone/>
            </a:pPr>
            <a:r>
              <a:rPr lang="en-US" sz="1200" dirty="0">
                <a:solidFill>
                  <a:prstClr val="black"/>
                </a:solidFill>
                <a:latin typeface="Calibri"/>
              </a:rPr>
              <a:t>- Typical schedule</a:t>
            </a:r>
          </a:p>
          <a:p>
            <a:pPr marL="0" indent="0">
              <a:buNone/>
            </a:pPr>
            <a:r>
              <a:rPr lang="en-US" sz="1200" dirty="0">
                <a:solidFill>
                  <a:prstClr val="black"/>
                </a:solidFill>
                <a:latin typeface="Calibri"/>
              </a:rPr>
              <a:t>        - 3 times per week</a:t>
            </a:r>
          </a:p>
          <a:p>
            <a:pPr marL="0" indent="0">
              <a:buNone/>
            </a:pPr>
            <a:r>
              <a:rPr lang="en-US" sz="1200" dirty="0">
                <a:solidFill>
                  <a:prstClr val="black"/>
                </a:solidFill>
                <a:latin typeface="Calibri"/>
              </a:rPr>
              <a:t>      - 4 hours per session          </a:t>
            </a:r>
          </a:p>
        </p:txBody>
      </p:sp>
      <p:sp>
        <p:nvSpPr>
          <p:cNvPr id="30" name="Slide Number Placeholder 29"/>
          <p:cNvSpPr>
            <a:spLocks noGrp="1"/>
          </p:cNvSpPr>
          <p:nvPr>
            <p:ph type="sldNum" sz="quarter" idx="4294967295"/>
          </p:nvPr>
        </p:nvSpPr>
        <p:spPr>
          <a:xfrm>
            <a:off x="7010400" y="5624513"/>
            <a:ext cx="2133600" cy="273844"/>
          </a:xfrm>
          <a:prstGeom prst="rect">
            <a:avLst/>
          </a:prstGeom>
        </p:spPr>
        <p:txBody>
          <a:bodyPr/>
          <a:lstStyle/>
          <a:p>
            <a:pPr defTabSz="685800"/>
            <a:fld id="{75C1BA5B-7859-424C-9742-476571AD8A22}" type="slidenum">
              <a:rPr lang="en-US" sz="1125">
                <a:solidFill>
                  <a:prstClr val="black"/>
                </a:solidFill>
                <a:latin typeface="Calibri"/>
              </a:rPr>
              <a:pPr defTabSz="685800"/>
              <a:t>24</a:t>
            </a:fld>
            <a:endParaRPr lang="en-US" sz="1125" dirty="0">
              <a:solidFill>
                <a:prstClr val="black"/>
              </a:solidFill>
              <a:latin typeface="Calibri"/>
            </a:endParaRPr>
          </a:p>
        </p:txBody>
      </p:sp>
    </p:spTree>
    <p:extLst>
      <p:ext uri="{BB962C8B-B14F-4D97-AF65-F5344CB8AC3E}">
        <p14:creationId xmlns:p14="http://schemas.microsoft.com/office/powerpoint/2010/main" val="489379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51874" y="533870"/>
            <a:ext cx="7478580" cy="1341477"/>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Kidney transplant</a:t>
            </a:r>
          </a:p>
        </p:txBody>
      </p:sp>
      <p:sp>
        <p:nvSpPr>
          <p:cNvPr id="12" name="Content Placeholder 13"/>
          <p:cNvSpPr>
            <a:spLocks noGrp="1"/>
          </p:cNvSpPr>
          <p:nvPr>
            <p:ph sz="half" idx="2"/>
          </p:nvPr>
        </p:nvSpPr>
        <p:spPr>
          <a:xfrm>
            <a:off x="2818688" y="2084617"/>
            <a:ext cx="5437806" cy="4208607"/>
          </a:xfrm>
        </p:spPr>
        <p:txBody>
          <a:bodyPr numCol="1">
            <a:normAutofit/>
          </a:bodyPr>
          <a:lstStyle/>
          <a:p>
            <a:pPr marL="0" indent="0">
              <a:spcBef>
                <a:spcPts val="800"/>
              </a:spcBef>
              <a:buNone/>
            </a:pPr>
            <a:r>
              <a:rPr lang="en-US" sz="2000" b="1" dirty="0">
                <a:solidFill>
                  <a:schemeClr val="accent1"/>
                </a:solidFill>
              </a:rPr>
              <a:t>Benefits:</a:t>
            </a:r>
            <a:endParaRPr lang="en-US" sz="2000" dirty="0"/>
          </a:p>
          <a:p>
            <a:pPr>
              <a:spcBef>
                <a:spcPts val="800"/>
              </a:spcBef>
            </a:pPr>
            <a:r>
              <a:rPr lang="en-US" sz="2000" dirty="0"/>
              <a:t>Closest to natural kidney function</a:t>
            </a:r>
          </a:p>
          <a:p>
            <a:pPr>
              <a:spcBef>
                <a:spcPts val="800"/>
              </a:spcBef>
            </a:pPr>
            <a:r>
              <a:rPr lang="en-US" sz="2000" dirty="0"/>
              <a:t>Highly effective for ESRD when successful</a:t>
            </a:r>
            <a:br>
              <a:rPr lang="en-US" sz="2000" dirty="0"/>
            </a:br>
            <a:endParaRPr lang="en-US" sz="2000" b="1" dirty="0">
              <a:solidFill>
                <a:schemeClr val="accent1"/>
              </a:solidFill>
            </a:endParaRPr>
          </a:p>
          <a:p>
            <a:pPr marL="0" indent="0">
              <a:spcBef>
                <a:spcPts val="800"/>
              </a:spcBef>
              <a:buNone/>
            </a:pPr>
            <a:r>
              <a:rPr lang="en-US" sz="2000" b="1" dirty="0">
                <a:solidFill>
                  <a:schemeClr val="accent1"/>
                </a:solidFill>
              </a:rPr>
              <a:t>Considerations:</a:t>
            </a:r>
            <a:endParaRPr lang="en-US" sz="2000" dirty="0"/>
          </a:p>
          <a:p>
            <a:pPr>
              <a:spcBef>
                <a:spcPts val="800"/>
              </a:spcBef>
            </a:pPr>
            <a:r>
              <a:rPr lang="en-US" sz="2000" dirty="0"/>
              <a:t>Your overall health</a:t>
            </a:r>
          </a:p>
          <a:p>
            <a:pPr>
              <a:spcBef>
                <a:spcPts val="800"/>
              </a:spcBef>
            </a:pPr>
            <a:r>
              <a:rPr lang="en-US" sz="2000" dirty="0"/>
              <a:t>Availability of a good kidney donor match</a:t>
            </a:r>
          </a:p>
          <a:p>
            <a:pPr>
              <a:spcBef>
                <a:spcPts val="800"/>
              </a:spcBef>
            </a:pPr>
            <a:r>
              <a:rPr lang="en-US" sz="2000" dirty="0"/>
              <a:t>Timing for procedure</a:t>
            </a:r>
          </a:p>
          <a:p>
            <a:pPr>
              <a:spcBef>
                <a:spcPts val="800"/>
              </a:spcBef>
            </a:pPr>
            <a:r>
              <a:rPr lang="en-US" sz="2000" dirty="0"/>
              <a:t>Strict guidelines for eligibility</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4039" y="2084617"/>
            <a:ext cx="1774862" cy="1341335"/>
          </a:xfrm>
          <a:prstGeom prst="rect">
            <a:avLst/>
          </a:prstGeom>
        </p:spPr>
      </p:pic>
    </p:spTree>
    <p:extLst>
      <p:ext uri="{BB962C8B-B14F-4D97-AF65-F5344CB8AC3E}">
        <p14:creationId xmlns:p14="http://schemas.microsoft.com/office/powerpoint/2010/main" val="1077411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childTnLst>
                                </p:cTn>
                              </p:par>
                            </p:childTnLst>
                          </p:cTn>
                        </p:par>
                        <p:par>
                          <p:cTn id="14" fill="hold">
                            <p:stCondLst>
                              <p:cond delay="2000"/>
                            </p:stCondLst>
                            <p:childTnLst>
                              <p:par>
                                <p:cTn id="15" presetID="1" presetClass="entr" presetSubtype="0" fill="hold" grpId="0" nodeType="afterEffect">
                                  <p:stCondLst>
                                    <p:cond delay="1000"/>
                                  </p:stCondLst>
                                  <p:childTnLst>
                                    <p:set>
                                      <p:cBhvr>
                                        <p:cTn id="16" dur="1" fill="hold">
                                          <p:stCondLst>
                                            <p:cond delay="499"/>
                                          </p:stCondLst>
                                        </p:cTn>
                                        <p:tgtEl>
                                          <p:spTgt spid="12">
                                            <p:txEl>
                                              <p:pRg st="0" end="0"/>
                                            </p:txEl>
                                          </p:spTgt>
                                        </p:tgtEl>
                                        <p:attrNameLst>
                                          <p:attrName>style.visibility</p:attrName>
                                        </p:attrNameLst>
                                      </p:cBhvr>
                                      <p:to>
                                        <p:strVal val="visible"/>
                                      </p:to>
                                    </p:set>
                                  </p:childTnLst>
                                </p:cTn>
                              </p:par>
                            </p:childTnLst>
                          </p:cTn>
                        </p:par>
                        <p:par>
                          <p:cTn id="17" fill="hold">
                            <p:stCondLst>
                              <p:cond delay="3500"/>
                            </p:stCondLst>
                            <p:childTnLst>
                              <p:par>
                                <p:cTn id="18" presetID="1" presetClass="entr" presetSubtype="0" fill="hold" grpId="0" nodeType="afterEffect">
                                  <p:stCondLst>
                                    <p:cond delay="1500"/>
                                  </p:stCondLst>
                                  <p:childTnLst>
                                    <p:set>
                                      <p:cBhvr>
                                        <p:cTn id="19" dur="1" fill="hold">
                                          <p:stCondLst>
                                            <p:cond delay="999"/>
                                          </p:stCondLst>
                                        </p:cTn>
                                        <p:tgtEl>
                                          <p:spTgt spid="12">
                                            <p:txEl>
                                              <p:pRg st="1" end="1"/>
                                            </p:txEl>
                                          </p:spTgt>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grpId="0" nodeType="afterEffect">
                                  <p:stCondLst>
                                    <p:cond delay="1500"/>
                                  </p:stCondLst>
                                  <p:childTnLst>
                                    <p:set>
                                      <p:cBhvr>
                                        <p:cTn id="22" dur="1" fill="hold">
                                          <p:stCondLst>
                                            <p:cond delay="999"/>
                                          </p:stCondLst>
                                        </p:cTn>
                                        <p:tgtEl>
                                          <p:spTgt spid="12">
                                            <p:txEl>
                                              <p:pRg st="2" end="2"/>
                                            </p:txEl>
                                          </p:spTgt>
                                        </p:tgtEl>
                                        <p:attrNameLst>
                                          <p:attrName>style.visibility</p:attrName>
                                        </p:attrNameLst>
                                      </p:cBhvr>
                                      <p:to>
                                        <p:strVal val="visible"/>
                                      </p:to>
                                    </p:set>
                                  </p:childTnLst>
                                </p:cTn>
                              </p:par>
                            </p:childTnLst>
                          </p:cTn>
                        </p:par>
                        <p:par>
                          <p:cTn id="23" fill="hold">
                            <p:stCondLst>
                              <p:cond delay="8500"/>
                            </p:stCondLst>
                            <p:childTnLst>
                              <p:par>
                                <p:cTn id="24" presetID="1" presetClass="entr" presetSubtype="0" fill="hold" grpId="0" nodeType="afterEffect">
                                  <p:stCondLst>
                                    <p:cond delay="1500"/>
                                  </p:stCondLst>
                                  <p:childTnLst>
                                    <p:set>
                                      <p:cBhvr>
                                        <p:cTn id="25" dur="1" fill="hold">
                                          <p:stCondLst>
                                            <p:cond delay="999"/>
                                          </p:stCondLst>
                                        </p:cTn>
                                        <p:tgtEl>
                                          <p:spTgt spid="12">
                                            <p:txEl>
                                              <p:pRg st="3" end="3"/>
                                            </p:txEl>
                                          </p:spTgt>
                                        </p:tgtEl>
                                        <p:attrNameLst>
                                          <p:attrName>style.visibility</p:attrName>
                                        </p:attrNameLst>
                                      </p:cBhvr>
                                      <p:to>
                                        <p:strVal val="visible"/>
                                      </p:to>
                                    </p:set>
                                  </p:childTnLst>
                                </p:cTn>
                              </p:par>
                            </p:childTnLst>
                          </p:cTn>
                        </p:par>
                        <p:par>
                          <p:cTn id="26" fill="hold">
                            <p:stCondLst>
                              <p:cond delay="11000"/>
                            </p:stCondLst>
                            <p:childTnLst>
                              <p:par>
                                <p:cTn id="27" presetID="1" presetClass="entr" presetSubtype="0" fill="hold" grpId="0" nodeType="afterEffect">
                                  <p:stCondLst>
                                    <p:cond delay="1500"/>
                                  </p:stCondLst>
                                  <p:childTnLst>
                                    <p:set>
                                      <p:cBhvr>
                                        <p:cTn id="28" dur="1" fill="hold">
                                          <p:stCondLst>
                                            <p:cond delay="999"/>
                                          </p:stCondLst>
                                        </p:cTn>
                                        <p:tgtEl>
                                          <p:spTgt spid="12">
                                            <p:txEl>
                                              <p:pRg st="4" end="4"/>
                                            </p:txEl>
                                          </p:spTgt>
                                        </p:tgtEl>
                                        <p:attrNameLst>
                                          <p:attrName>style.visibility</p:attrName>
                                        </p:attrNameLst>
                                      </p:cBhvr>
                                      <p:to>
                                        <p:strVal val="visible"/>
                                      </p:to>
                                    </p:set>
                                  </p:childTnLst>
                                </p:cTn>
                              </p:par>
                            </p:childTnLst>
                          </p:cTn>
                        </p:par>
                        <p:par>
                          <p:cTn id="29" fill="hold">
                            <p:stCondLst>
                              <p:cond delay="13500"/>
                            </p:stCondLst>
                            <p:childTnLst>
                              <p:par>
                                <p:cTn id="30" presetID="1" presetClass="entr" presetSubtype="0" fill="hold" grpId="0" nodeType="afterEffect">
                                  <p:stCondLst>
                                    <p:cond delay="1500"/>
                                  </p:stCondLst>
                                  <p:childTnLst>
                                    <p:set>
                                      <p:cBhvr>
                                        <p:cTn id="31" dur="1" fill="hold">
                                          <p:stCondLst>
                                            <p:cond delay="999"/>
                                          </p:stCondLst>
                                        </p:cTn>
                                        <p:tgtEl>
                                          <p:spTgt spid="12">
                                            <p:txEl>
                                              <p:pRg st="5" end="5"/>
                                            </p:txEl>
                                          </p:spTgt>
                                        </p:tgtEl>
                                        <p:attrNameLst>
                                          <p:attrName>style.visibility</p:attrName>
                                        </p:attrNameLst>
                                      </p:cBhvr>
                                      <p:to>
                                        <p:strVal val="visible"/>
                                      </p:to>
                                    </p:set>
                                  </p:childTnLst>
                                </p:cTn>
                              </p:par>
                            </p:childTnLst>
                          </p:cTn>
                        </p:par>
                        <p:par>
                          <p:cTn id="32" fill="hold">
                            <p:stCondLst>
                              <p:cond delay="16000"/>
                            </p:stCondLst>
                            <p:childTnLst>
                              <p:par>
                                <p:cTn id="33" presetID="1" presetClass="entr" presetSubtype="0" fill="hold" grpId="0" nodeType="afterEffect">
                                  <p:stCondLst>
                                    <p:cond delay="1500"/>
                                  </p:stCondLst>
                                  <p:childTnLst>
                                    <p:set>
                                      <p:cBhvr>
                                        <p:cTn id="34" dur="1" fill="hold">
                                          <p:stCondLst>
                                            <p:cond delay="999"/>
                                          </p:stCondLst>
                                        </p:cTn>
                                        <p:tgtEl>
                                          <p:spTgt spid="12">
                                            <p:txEl>
                                              <p:pRg st="6" end="6"/>
                                            </p:txEl>
                                          </p:spTgt>
                                        </p:tgtEl>
                                        <p:attrNameLst>
                                          <p:attrName>style.visibility</p:attrName>
                                        </p:attrNameLst>
                                      </p:cBhvr>
                                      <p:to>
                                        <p:strVal val="visible"/>
                                      </p:to>
                                    </p:set>
                                  </p:childTnLst>
                                </p:cTn>
                              </p:par>
                            </p:childTnLst>
                          </p:cTn>
                        </p:par>
                        <p:par>
                          <p:cTn id="35" fill="hold">
                            <p:stCondLst>
                              <p:cond delay="18500"/>
                            </p:stCondLst>
                            <p:childTnLst>
                              <p:par>
                                <p:cTn id="36" presetID="1" presetClass="entr" presetSubtype="0" fill="hold" grpId="0" nodeType="afterEffect">
                                  <p:stCondLst>
                                    <p:cond delay="1500"/>
                                  </p:stCondLst>
                                  <p:childTnLst>
                                    <p:set>
                                      <p:cBhvr>
                                        <p:cTn id="37" dur="1" fill="hold">
                                          <p:stCondLst>
                                            <p:cond delay="999"/>
                                          </p:stCondLst>
                                        </p:cTn>
                                        <p:tgtEl>
                                          <p:spTgt spid="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24980" y="533870"/>
            <a:ext cx="7478580" cy="1341477"/>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Supportive care</a:t>
            </a:r>
          </a:p>
        </p:txBody>
      </p:sp>
      <p:sp>
        <p:nvSpPr>
          <p:cNvPr id="12" name="Content Placeholder 13"/>
          <p:cNvSpPr>
            <a:spLocks noGrp="1"/>
          </p:cNvSpPr>
          <p:nvPr>
            <p:ph sz="half" idx="2"/>
          </p:nvPr>
        </p:nvSpPr>
        <p:spPr>
          <a:xfrm>
            <a:off x="2818689" y="2084617"/>
            <a:ext cx="4594047" cy="3842701"/>
          </a:xfrm>
        </p:spPr>
        <p:txBody>
          <a:bodyPr numCol="1">
            <a:normAutofit/>
          </a:bodyPr>
          <a:lstStyle/>
          <a:p>
            <a:pPr marL="0" indent="0">
              <a:spcBef>
                <a:spcPts val="800"/>
              </a:spcBef>
              <a:buNone/>
            </a:pPr>
            <a:r>
              <a:rPr lang="en-US" sz="2000" b="1" dirty="0">
                <a:solidFill>
                  <a:schemeClr val="accent1"/>
                </a:solidFill>
              </a:rPr>
              <a:t>Sometimes, dialysis isn’t the right choice, due to:</a:t>
            </a:r>
            <a:endParaRPr lang="en-US" sz="2000" dirty="0">
              <a:solidFill>
                <a:schemeClr val="accent1"/>
              </a:solidFill>
            </a:endParaRPr>
          </a:p>
          <a:p>
            <a:pPr>
              <a:spcBef>
                <a:spcPts val="800"/>
              </a:spcBef>
            </a:pPr>
            <a:r>
              <a:rPr lang="en-US" sz="2000" dirty="0"/>
              <a:t>Other critical health conditions </a:t>
            </a:r>
          </a:p>
          <a:p>
            <a:pPr>
              <a:spcBef>
                <a:spcPts val="800"/>
              </a:spcBef>
            </a:pPr>
            <a:r>
              <a:rPr lang="en-US" sz="2000" dirty="0"/>
              <a:t>Quality-of-life considerations</a:t>
            </a:r>
            <a:br>
              <a:rPr lang="en-US" sz="2000" dirty="0"/>
            </a:br>
            <a:endParaRPr lang="en-US" sz="2000" b="1" dirty="0">
              <a:solidFill>
                <a:schemeClr val="accent1"/>
              </a:solidFill>
            </a:endParaRPr>
          </a:p>
          <a:p>
            <a:pPr marL="0" indent="0">
              <a:spcBef>
                <a:spcPts val="800"/>
              </a:spcBef>
              <a:buNone/>
            </a:pPr>
            <a:r>
              <a:rPr lang="en-US" sz="2000" b="1" dirty="0">
                <a:solidFill>
                  <a:schemeClr val="accent1"/>
                </a:solidFill>
              </a:rPr>
              <a:t>Supportive care focuses on:</a:t>
            </a:r>
            <a:endParaRPr lang="en-US" sz="2000" dirty="0">
              <a:solidFill>
                <a:schemeClr val="accent1"/>
              </a:solidFill>
            </a:endParaRPr>
          </a:p>
          <a:p>
            <a:pPr>
              <a:spcBef>
                <a:spcPts val="800"/>
              </a:spcBef>
            </a:pPr>
            <a:r>
              <a:rPr lang="en-US" sz="2000" dirty="0"/>
              <a:t>Maintaining quality of life</a:t>
            </a:r>
          </a:p>
          <a:p>
            <a:pPr>
              <a:spcBef>
                <a:spcPts val="800"/>
              </a:spcBef>
            </a:pPr>
            <a:r>
              <a:rPr lang="en-US" sz="2000" dirty="0"/>
              <a:t>Relieving discomfort </a:t>
            </a:r>
          </a:p>
        </p:txBody>
      </p:sp>
      <p:pic>
        <p:nvPicPr>
          <p:cNvPr id="13" name="Picture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0886" y="2084617"/>
            <a:ext cx="1592170" cy="1387012"/>
          </a:xfrm>
          <a:prstGeom prst="rect">
            <a:avLst/>
          </a:prstGeom>
        </p:spPr>
      </p:pic>
    </p:spTree>
    <p:extLst>
      <p:ext uri="{BB962C8B-B14F-4D97-AF65-F5344CB8AC3E}">
        <p14:creationId xmlns:p14="http://schemas.microsoft.com/office/powerpoint/2010/main" val="167952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childTnLst>
                                </p:cTn>
                              </p:par>
                            </p:childTnLst>
                          </p:cTn>
                        </p:par>
                        <p:par>
                          <p:cTn id="14" fill="hold">
                            <p:stCondLst>
                              <p:cond delay="2000"/>
                            </p:stCondLst>
                            <p:childTnLst>
                              <p:par>
                                <p:cTn id="15" presetID="1" presetClass="entr" presetSubtype="0" fill="hold" grpId="0" nodeType="afterEffect">
                                  <p:stCondLst>
                                    <p:cond delay="1250"/>
                                  </p:stCondLst>
                                  <p:childTnLst>
                                    <p:set>
                                      <p:cBhvr>
                                        <p:cTn id="16" dur="1" fill="hold">
                                          <p:stCondLst>
                                            <p:cond delay="999"/>
                                          </p:stCondLst>
                                        </p:cTn>
                                        <p:tgtEl>
                                          <p:spTgt spid="12">
                                            <p:txEl>
                                              <p:pRg st="0" end="0"/>
                                            </p:txEl>
                                          </p:spTgt>
                                        </p:tgtEl>
                                        <p:attrNameLst>
                                          <p:attrName>style.visibility</p:attrName>
                                        </p:attrNameLst>
                                      </p:cBhvr>
                                      <p:to>
                                        <p:strVal val="visible"/>
                                      </p:to>
                                    </p:set>
                                  </p:childTnLst>
                                </p:cTn>
                              </p:par>
                            </p:childTnLst>
                          </p:cTn>
                        </p:par>
                        <p:par>
                          <p:cTn id="17" fill="hold">
                            <p:stCondLst>
                              <p:cond delay="4250"/>
                            </p:stCondLst>
                            <p:childTnLst>
                              <p:par>
                                <p:cTn id="18" presetID="1" presetClass="entr" presetSubtype="0" fill="hold" grpId="0" nodeType="afterEffect">
                                  <p:stCondLst>
                                    <p:cond delay="1250"/>
                                  </p:stCondLst>
                                  <p:childTnLst>
                                    <p:set>
                                      <p:cBhvr>
                                        <p:cTn id="19" dur="1" fill="hold">
                                          <p:stCondLst>
                                            <p:cond delay="999"/>
                                          </p:stCondLst>
                                        </p:cTn>
                                        <p:tgtEl>
                                          <p:spTgt spid="12">
                                            <p:txEl>
                                              <p:pRg st="1" end="1"/>
                                            </p:txEl>
                                          </p:spTgt>
                                        </p:tgtEl>
                                        <p:attrNameLst>
                                          <p:attrName>style.visibility</p:attrName>
                                        </p:attrNameLst>
                                      </p:cBhvr>
                                      <p:to>
                                        <p:strVal val="visible"/>
                                      </p:to>
                                    </p:set>
                                  </p:childTnLst>
                                </p:cTn>
                              </p:par>
                            </p:childTnLst>
                          </p:cTn>
                        </p:par>
                        <p:par>
                          <p:cTn id="20" fill="hold">
                            <p:stCondLst>
                              <p:cond delay="6500"/>
                            </p:stCondLst>
                            <p:childTnLst>
                              <p:par>
                                <p:cTn id="21" presetID="1" presetClass="entr" presetSubtype="0" fill="hold" grpId="0" nodeType="afterEffect">
                                  <p:stCondLst>
                                    <p:cond delay="1250"/>
                                  </p:stCondLst>
                                  <p:childTnLst>
                                    <p:set>
                                      <p:cBhvr>
                                        <p:cTn id="22" dur="1" fill="hold">
                                          <p:stCondLst>
                                            <p:cond delay="999"/>
                                          </p:stCondLst>
                                        </p:cTn>
                                        <p:tgtEl>
                                          <p:spTgt spid="12">
                                            <p:txEl>
                                              <p:pRg st="2" end="2"/>
                                            </p:txEl>
                                          </p:spTgt>
                                        </p:tgtEl>
                                        <p:attrNameLst>
                                          <p:attrName>style.visibility</p:attrName>
                                        </p:attrNameLst>
                                      </p:cBhvr>
                                      <p:to>
                                        <p:strVal val="visible"/>
                                      </p:to>
                                    </p:set>
                                  </p:childTnLst>
                                </p:cTn>
                              </p:par>
                            </p:childTnLst>
                          </p:cTn>
                        </p:par>
                        <p:par>
                          <p:cTn id="23" fill="hold">
                            <p:stCondLst>
                              <p:cond delay="8750"/>
                            </p:stCondLst>
                            <p:childTnLst>
                              <p:par>
                                <p:cTn id="24" presetID="1" presetClass="entr" presetSubtype="0" fill="hold" grpId="0" nodeType="afterEffect">
                                  <p:stCondLst>
                                    <p:cond delay="1250"/>
                                  </p:stCondLst>
                                  <p:childTnLst>
                                    <p:set>
                                      <p:cBhvr>
                                        <p:cTn id="25" dur="1" fill="hold">
                                          <p:stCondLst>
                                            <p:cond delay="999"/>
                                          </p:stCondLst>
                                        </p:cTn>
                                        <p:tgtEl>
                                          <p:spTgt spid="12">
                                            <p:txEl>
                                              <p:pRg st="3" end="3"/>
                                            </p:txEl>
                                          </p:spTgt>
                                        </p:tgtEl>
                                        <p:attrNameLst>
                                          <p:attrName>style.visibility</p:attrName>
                                        </p:attrNameLst>
                                      </p:cBhvr>
                                      <p:to>
                                        <p:strVal val="visible"/>
                                      </p:to>
                                    </p:set>
                                  </p:childTnLst>
                                </p:cTn>
                              </p:par>
                            </p:childTnLst>
                          </p:cTn>
                        </p:par>
                        <p:par>
                          <p:cTn id="26" fill="hold">
                            <p:stCondLst>
                              <p:cond delay="11000"/>
                            </p:stCondLst>
                            <p:childTnLst>
                              <p:par>
                                <p:cTn id="27" presetID="1" presetClass="entr" presetSubtype="0" fill="hold" grpId="0" nodeType="afterEffect">
                                  <p:stCondLst>
                                    <p:cond delay="1250"/>
                                  </p:stCondLst>
                                  <p:childTnLst>
                                    <p:set>
                                      <p:cBhvr>
                                        <p:cTn id="28" dur="1" fill="hold">
                                          <p:stCondLst>
                                            <p:cond delay="999"/>
                                          </p:stCondLst>
                                        </p:cTn>
                                        <p:tgtEl>
                                          <p:spTgt spid="12">
                                            <p:txEl>
                                              <p:pRg st="4" end="4"/>
                                            </p:txEl>
                                          </p:spTgt>
                                        </p:tgtEl>
                                        <p:attrNameLst>
                                          <p:attrName>style.visibility</p:attrName>
                                        </p:attrNameLst>
                                      </p:cBhvr>
                                      <p:to>
                                        <p:strVal val="visible"/>
                                      </p:to>
                                    </p:set>
                                  </p:childTnLst>
                                </p:cTn>
                              </p:par>
                            </p:childTnLst>
                          </p:cTn>
                        </p:par>
                        <p:par>
                          <p:cTn id="29" fill="hold">
                            <p:stCondLst>
                              <p:cond delay="13250"/>
                            </p:stCondLst>
                            <p:childTnLst>
                              <p:par>
                                <p:cTn id="30" presetID="1" presetClass="entr" presetSubtype="0" fill="hold" grpId="0" nodeType="afterEffect">
                                  <p:stCondLst>
                                    <p:cond delay="1250"/>
                                  </p:stCondLst>
                                  <p:childTnLst>
                                    <p:set>
                                      <p:cBhvr>
                                        <p:cTn id="31" dur="1" fill="hold">
                                          <p:stCondLst>
                                            <p:cond delay="999"/>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 y="1"/>
            <a:ext cx="9144000" cy="6858000"/>
          </a:xfrm>
          <a:prstGeom prst="rect">
            <a:avLst/>
          </a:prstGeom>
          <a:solidFill>
            <a:srgbClr val="21548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21548D"/>
              </a:solidFill>
            </a:endParaRPr>
          </a:p>
        </p:txBody>
      </p:sp>
      <p:sp>
        <p:nvSpPr>
          <p:cNvPr id="23" name="Title 1"/>
          <p:cNvSpPr txBox="1">
            <a:spLocks/>
          </p:cNvSpPr>
          <p:nvPr/>
        </p:nvSpPr>
        <p:spPr>
          <a:xfrm>
            <a:off x="1973179" y="2261702"/>
            <a:ext cx="7710990" cy="242047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6600" dirty="0">
                <a:solidFill>
                  <a:schemeClr val="bg1"/>
                </a:solidFill>
              </a:rPr>
              <a:t>Q&amp;A </a:t>
            </a:r>
          </a:p>
          <a:p>
            <a:r>
              <a:rPr lang="en-US" sz="4400" dirty="0">
                <a:solidFill>
                  <a:schemeClr val="bg1"/>
                </a:solidFill>
              </a:rPr>
              <a:t>Treatment options</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2697615"/>
            <a:ext cx="2186392" cy="927560"/>
          </a:xfrm>
          <a:prstGeom prst="rect">
            <a:avLst/>
          </a:prstGeom>
        </p:spPr>
      </p:pic>
    </p:spTree>
    <p:extLst>
      <p:ext uri="{BB962C8B-B14F-4D97-AF65-F5344CB8AC3E}">
        <p14:creationId xmlns:p14="http://schemas.microsoft.com/office/powerpoint/2010/main" val="407468398"/>
      </p:ext>
    </p:extLst>
  </p:cSld>
  <p:clrMapOvr>
    <a:masterClrMapping/>
  </p:clrMapOvr>
  <mc:AlternateContent xmlns:mc="http://schemas.openxmlformats.org/markup-compatibility/2006" xmlns:p14="http://schemas.microsoft.com/office/powerpoint/2010/main">
    <mc:Choice Requires="p14">
      <p:transition spd="slow">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a:xfrm>
            <a:off x="524435" y="583684"/>
            <a:ext cx="8229600" cy="1272009"/>
          </a:xfrm>
        </p:spPr>
        <p:txBody>
          <a:bodyPr>
            <a:noAutofit/>
          </a:bodyPr>
          <a:lstStyle/>
          <a:p>
            <a:r>
              <a:rPr lang="en-US" sz="3600" spc="-150" dirty="0">
                <a:solidFill>
                  <a:schemeClr val="accent1"/>
                </a:solidFill>
              </a:rPr>
              <a:t>Healthy kidneys filter waste, toxins and excess fluid from your blood</a:t>
            </a: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262" y="4170439"/>
            <a:ext cx="7622703" cy="105168"/>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865" y="2407022"/>
            <a:ext cx="1665337" cy="1921233"/>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7121" y="4110920"/>
            <a:ext cx="1666190" cy="1946765"/>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1186" y="2407022"/>
            <a:ext cx="1665337" cy="1921233"/>
          </a:xfrm>
          <a:prstGeom prst="rect">
            <a:avLst/>
          </a:prstGeom>
        </p:spPr>
      </p:pic>
      <p:pic>
        <p:nvPicPr>
          <p:cNvPr id="18" name="Picture 1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27321" y="2415751"/>
            <a:ext cx="1669488" cy="1927259"/>
          </a:xfrm>
          <a:prstGeom prst="rect">
            <a:avLst/>
          </a:prstGeom>
        </p:spPr>
      </p:pic>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3170" y="4109746"/>
            <a:ext cx="1657504" cy="1947939"/>
          </a:xfrm>
          <a:prstGeom prst="rect">
            <a:avLst/>
          </a:prstGeom>
        </p:spPr>
      </p:pic>
    </p:spTree>
    <p:extLst>
      <p:ext uri="{BB962C8B-B14F-4D97-AF65-F5344CB8AC3E}">
        <p14:creationId xmlns:p14="http://schemas.microsoft.com/office/powerpoint/2010/main" val="699679063"/>
      </p:ext>
    </p:extLst>
  </p:cSld>
  <p:clrMapOvr>
    <a:masterClrMapping/>
  </p:clrMapOvr>
  <mc:AlternateContent xmlns:mc="http://schemas.openxmlformats.org/markup-compatibility/2006" xmlns:p14="http://schemas.microsoft.com/office/powerpoint/2010/main">
    <mc:Choice Requires="p14">
      <p:transition spd="slow" p14:dur="13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0-#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par>
                          <p:cTn id="15" fill="hold">
                            <p:stCondLst>
                              <p:cond delay="2500"/>
                            </p:stCondLst>
                            <p:childTnLst>
                              <p:par>
                                <p:cTn id="16" presetID="1" presetClass="entr" presetSubtype="0" fill="hold" nodeType="afterEffect">
                                  <p:stCondLst>
                                    <p:cond delay="750"/>
                                  </p:stCondLst>
                                  <p:childTnLst>
                                    <p:set>
                                      <p:cBhvr>
                                        <p:cTn id="17" dur="1" fill="hold">
                                          <p:stCondLst>
                                            <p:cond delay="499"/>
                                          </p:stCondLst>
                                        </p:cTn>
                                        <p:tgtEl>
                                          <p:spTgt spid="14"/>
                                        </p:tgtEl>
                                        <p:attrNameLst>
                                          <p:attrName>style.visibility</p:attrName>
                                        </p:attrNameLst>
                                      </p:cBhvr>
                                      <p:to>
                                        <p:strVal val="visible"/>
                                      </p:to>
                                    </p:set>
                                  </p:childTnLst>
                                </p:cTn>
                              </p:par>
                            </p:childTnLst>
                          </p:cTn>
                        </p:par>
                        <p:par>
                          <p:cTn id="18" fill="hold">
                            <p:stCondLst>
                              <p:cond delay="3750"/>
                            </p:stCondLst>
                            <p:childTnLst>
                              <p:par>
                                <p:cTn id="19" presetID="1" presetClass="entr" presetSubtype="0" fill="hold" nodeType="afterEffect">
                                  <p:stCondLst>
                                    <p:cond delay="750"/>
                                  </p:stCondLst>
                                  <p:childTnLst>
                                    <p:set>
                                      <p:cBhvr>
                                        <p:cTn id="20" dur="1" fill="hold">
                                          <p:stCondLst>
                                            <p:cond delay="499"/>
                                          </p:stCondLst>
                                        </p:cTn>
                                        <p:tgtEl>
                                          <p:spTgt spid="15"/>
                                        </p:tgtEl>
                                        <p:attrNameLst>
                                          <p:attrName>style.visibility</p:attrName>
                                        </p:attrNameLst>
                                      </p:cBhvr>
                                      <p:to>
                                        <p:strVal val="visible"/>
                                      </p:to>
                                    </p:set>
                                  </p:childTnLst>
                                </p:cTn>
                              </p:par>
                            </p:childTnLst>
                          </p:cTn>
                        </p:par>
                        <p:par>
                          <p:cTn id="21" fill="hold">
                            <p:stCondLst>
                              <p:cond delay="5000"/>
                            </p:stCondLst>
                            <p:childTnLst>
                              <p:par>
                                <p:cTn id="22" presetID="1" presetClass="entr" presetSubtype="0" fill="hold" nodeType="afterEffect">
                                  <p:stCondLst>
                                    <p:cond delay="750"/>
                                  </p:stCondLst>
                                  <p:childTnLst>
                                    <p:set>
                                      <p:cBhvr>
                                        <p:cTn id="23" dur="1" fill="hold">
                                          <p:stCondLst>
                                            <p:cond delay="499"/>
                                          </p:stCondLst>
                                        </p:cTn>
                                        <p:tgtEl>
                                          <p:spTgt spid="16"/>
                                        </p:tgtEl>
                                        <p:attrNameLst>
                                          <p:attrName>style.visibility</p:attrName>
                                        </p:attrNameLst>
                                      </p:cBhvr>
                                      <p:to>
                                        <p:strVal val="visible"/>
                                      </p:to>
                                    </p:set>
                                  </p:childTnLst>
                                </p:cTn>
                              </p:par>
                            </p:childTnLst>
                          </p:cTn>
                        </p:par>
                        <p:par>
                          <p:cTn id="24" fill="hold">
                            <p:stCondLst>
                              <p:cond delay="6250"/>
                            </p:stCondLst>
                            <p:childTnLst>
                              <p:par>
                                <p:cTn id="25" presetID="1" presetClass="entr" presetSubtype="0" fill="hold" nodeType="afterEffect">
                                  <p:stCondLst>
                                    <p:cond delay="750"/>
                                  </p:stCondLst>
                                  <p:childTnLst>
                                    <p:set>
                                      <p:cBhvr>
                                        <p:cTn id="26" dur="1" fill="hold">
                                          <p:stCondLst>
                                            <p:cond delay="499"/>
                                          </p:stCondLst>
                                        </p:cTn>
                                        <p:tgtEl>
                                          <p:spTgt spid="3"/>
                                        </p:tgtEl>
                                        <p:attrNameLst>
                                          <p:attrName>style.visibility</p:attrName>
                                        </p:attrNameLst>
                                      </p:cBhvr>
                                      <p:to>
                                        <p:strVal val="visible"/>
                                      </p:to>
                                    </p:set>
                                  </p:childTnLst>
                                </p:cTn>
                              </p:par>
                            </p:childTnLst>
                          </p:cTn>
                        </p:par>
                        <p:par>
                          <p:cTn id="27" fill="hold">
                            <p:stCondLst>
                              <p:cond delay="7500"/>
                            </p:stCondLst>
                            <p:childTnLst>
                              <p:par>
                                <p:cTn id="28" presetID="1" presetClass="entr" presetSubtype="0" fill="hold" nodeType="afterEffect">
                                  <p:stCondLst>
                                    <p:cond delay="750"/>
                                  </p:stCondLst>
                                  <p:childTnLst>
                                    <p:set>
                                      <p:cBhvr>
                                        <p:cTn id="29"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68262" y="2407022"/>
            <a:ext cx="7622703" cy="3650663"/>
            <a:chOff x="768262" y="2407022"/>
            <a:chExt cx="7622703" cy="3650663"/>
          </a:xfrm>
        </p:grpSpPr>
        <p:pic>
          <p:nvPicPr>
            <p:cNvPr id="28" name="Picture 2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262" y="4170439"/>
              <a:ext cx="7622703" cy="105168"/>
            </a:xfrm>
            <a:prstGeom prst="rect">
              <a:avLst/>
            </a:prstGeom>
          </p:spPr>
        </p:pic>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5865" y="2407022"/>
              <a:ext cx="1665337" cy="1921233"/>
            </a:xfrm>
            <a:prstGeom prst="rect">
              <a:avLst/>
            </a:prstGeom>
          </p:spPr>
        </p:pic>
        <p:pic>
          <p:nvPicPr>
            <p:cNvPr id="30" name="Picture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7121" y="4110920"/>
              <a:ext cx="1666190" cy="1946765"/>
            </a:xfrm>
            <a:prstGeom prst="rect">
              <a:avLst/>
            </a:prstGeom>
          </p:spPr>
        </p:pic>
        <p:pic>
          <p:nvPicPr>
            <p:cNvPr id="31" name="Picture 3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771186" y="2407022"/>
              <a:ext cx="1665337" cy="1921233"/>
            </a:xfrm>
            <a:prstGeom prst="rect">
              <a:avLst/>
            </a:prstGeom>
          </p:spPr>
        </p:pic>
        <p:pic>
          <p:nvPicPr>
            <p:cNvPr id="39" name="Picture 3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27321" y="2415751"/>
              <a:ext cx="1669488" cy="1927259"/>
            </a:xfrm>
            <a:prstGeom prst="rect">
              <a:avLst/>
            </a:prstGeom>
          </p:spPr>
        </p:pic>
        <p:pic>
          <p:nvPicPr>
            <p:cNvPr id="40" name="Picture 3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153170" y="4109746"/>
              <a:ext cx="1657504" cy="1947939"/>
            </a:xfrm>
            <a:prstGeom prst="rect">
              <a:avLst/>
            </a:prstGeom>
          </p:spPr>
        </p:pic>
      </p:grpSp>
      <p:sp>
        <p:nvSpPr>
          <p:cNvPr id="22" name="Title 21"/>
          <p:cNvSpPr>
            <a:spLocks noGrp="1"/>
          </p:cNvSpPr>
          <p:nvPr>
            <p:ph type="title"/>
          </p:nvPr>
        </p:nvSpPr>
        <p:spPr>
          <a:xfrm>
            <a:off x="537881" y="462662"/>
            <a:ext cx="8821271" cy="1498069"/>
          </a:xfrm>
        </p:spPr>
        <p:txBody>
          <a:bodyPr>
            <a:noAutofit/>
          </a:bodyPr>
          <a:lstStyle/>
          <a:p>
            <a:r>
              <a:rPr lang="en-US" sz="3600" spc="-150" dirty="0">
                <a:solidFill>
                  <a:schemeClr val="accent1"/>
                </a:solidFill>
              </a:rPr>
              <a:t>With kidney disease, lack of filtration causes </a:t>
            </a:r>
            <a:br>
              <a:rPr lang="en-US" sz="3600" spc="-150" dirty="0">
                <a:solidFill>
                  <a:schemeClr val="accent1"/>
                </a:solidFill>
              </a:rPr>
            </a:br>
            <a:r>
              <a:rPr lang="en-US" sz="3600" spc="-150" dirty="0">
                <a:solidFill>
                  <a:schemeClr val="accent1"/>
                </a:solidFill>
              </a:rPr>
              <a:t>a buildup of waste, toxins and fluid</a:t>
            </a:r>
          </a:p>
        </p:txBody>
      </p:sp>
      <p:sp>
        <p:nvSpPr>
          <p:cNvPr id="10" name="Lightning Bolt 9"/>
          <p:cNvSpPr/>
          <p:nvPr/>
        </p:nvSpPr>
        <p:spPr>
          <a:xfrm rot="1795863" flipH="1">
            <a:off x="5335581" y="4018933"/>
            <a:ext cx="323868" cy="438774"/>
          </a:xfrm>
          <a:prstGeom prst="lightningBol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Freeform 12"/>
          <p:cNvSpPr/>
          <p:nvPr/>
        </p:nvSpPr>
        <p:spPr>
          <a:xfrm>
            <a:off x="4800594" y="2043953"/>
            <a:ext cx="3971806" cy="4195202"/>
          </a:xfrm>
          <a:custGeom>
            <a:avLst/>
            <a:gdLst>
              <a:gd name="connsiteX0" fmla="*/ 1078620 w 4597323"/>
              <a:gd name="connsiteY0" fmla="*/ 2245488 h 4907665"/>
              <a:gd name="connsiteX1" fmla="*/ 1078620 w 4597323"/>
              <a:gd name="connsiteY1" fmla="*/ 2245488 h 4907665"/>
              <a:gd name="connsiteX2" fmla="*/ 1113344 w 4597323"/>
              <a:gd name="connsiteY2" fmla="*/ 2118167 h 4907665"/>
              <a:gd name="connsiteX3" fmla="*/ 1148068 w 4597323"/>
              <a:gd name="connsiteY3" fmla="*/ 2071868 h 4907665"/>
              <a:gd name="connsiteX4" fmla="*/ 1159642 w 4597323"/>
              <a:gd name="connsiteY4" fmla="*/ 2037144 h 4907665"/>
              <a:gd name="connsiteX5" fmla="*/ 1182792 w 4597323"/>
              <a:gd name="connsiteY5" fmla="*/ 2002420 h 4907665"/>
              <a:gd name="connsiteX6" fmla="*/ 1205941 w 4597323"/>
              <a:gd name="connsiteY6" fmla="*/ 1956121 h 4907665"/>
              <a:gd name="connsiteX7" fmla="*/ 1217516 w 4597323"/>
              <a:gd name="connsiteY7" fmla="*/ 1921397 h 4907665"/>
              <a:gd name="connsiteX8" fmla="*/ 1286964 w 4597323"/>
              <a:gd name="connsiteY8" fmla="*/ 1863524 h 4907665"/>
              <a:gd name="connsiteX9" fmla="*/ 1298538 w 4597323"/>
              <a:gd name="connsiteY9" fmla="*/ 1828800 h 4907665"/>
              <a:gd name="connsiteX10" fmla="*/ 1321688 w 4597323"/>
              <a:gd name="connsiteY10" fmla="*/ 1736202 h 4907665"/>
              <a:gd name="connsiteX11" fmla="*/ 1379561 w 4597323"/>
              <a:gd name="connsiteY11" fmla="*/ 1643605 h 4907665"/>
              <a:gd name="connsiteX12" fmla="*/ 1414285 w 4597323"/>
              <a:gd name="connsiteY12" fmla="*/ 1539433 h 4907665"/>
              <a:gd name="connsiteX13" fmla="*/ 1449009 w 4597323"/>
              <a:gd name="connsiteY13" fmla="*/ 1481559 h 4907665"/>
              <a:gd name="connsiteX14" fmla="*/ 1506883 w 4597323"/>
              <a:gd name="connsiteY14" fmla="*/ 1354238 h 4907665"/>
              <a:gd name="connsiteX15" fmla="*/ 1541607 w 4597323"/>
              <a:gd name="connsiteY15" fmla="*/ 1284789 h 4907665"/>
              <a:gd name="connsiteX16" fmla="*/ 1553182 w 4597323"/>
              <a:gd name="connsiteY16" fmla="*/ 1226916 h 4907665"/>
              <a:gd name="connsiteX17" fmla="*/ 1611055 w 4597323"/>
              <a:gd name="connsiteY17" fmla="*/ 1111169 h 4907665"/>
              <a:gd name="connsiteX18" fmla="*/ 1645779 w 4597323"/>
              <a:gd name="connsiteY18" fmla="*/ 925974 h 4907665"/>
              <a:gd name="connsiteX19" fmla="*/ 1668928 w 4597323"/>
              <a:gd name="connsiteY19" fmla="*/ 625033 h 4907665"/>
              <a:gd name="connsiteX20" fmla="*/ 1692078 w 4597323"/>
              <a:gd name="connsiteY20" fmla="*/ 555584 h 4907665"/>
              <a:gd name="connsiteX21" fmla="*/ 1715227 w 4597323"/>
              <a:gd name="connsiteY21" fmla="*/ 520860 h 4907665"/>
              <a:gd name="connsiteX22" fmla="*/ 1761526 w 4597323"/>
              <a:gd name="connsiteY22" fmla="*/ 451412 h 4907665"/>
              <a:gd name="connsiteX23" fmla="*/ 1773101 w 4597323"/>
              <a:gd name="connsiteY23" fmla="*/ 416688 h 4907665"/>
              <a:gd name="connsiteX24" fmla="*/ 1842549 w 4597323"/>
              <a:gd name="connsiteY24" fmla="*/ 335665 h 4907665"/>
              <a:gd name="connsiteX25" fmla="*/ 1900422 w 4597323"/>
              <a:gd name="connsiteY25" fmla="*/ 266217 h 4907665"/>
              <a:gd name="connsiteX26" fmla="*/ 1969870 w 4597323"/>
              <a:gd name="connsiteY26" fmla="*/ 231493 h 4907665"/>
              <a:gd name="connsiteX27" fmla="*/ 2027744 w 4597323"/>
              <a:gd name="connsiteY27" fmla="*/ 196769 h 4907665"/>
              <a:gd name="connsiteX28" fmla="*/ 2108766 w 4597323"/>
              <a:gd name="connsiteY28" fmla="*/ 173620 h 4907665"/>
              <a:gd name="connsiteX29" fmla="*/ 2212938 w 4597323"/>
              <a:gd name="connsiteY29" fmla="*/ 138896 h 4907665"/>
              <a:gd name="connsiteX30" fmla="*/ 2317111 w 4597323"/>
              <a:gd name="connsiteY30" fmla="*/ 115746 h 4907665"/>
              <a:gd name="connsiteX31" fmla="*/ 2537030 w 4597323"/>
              <a:gd name="connsiteY31" fmla="*/ 57873 h 4907665"/>
              <a:gd name="connsiteX32" fmla="*/ 2942144 w 4597323"/>
              <a:gd name="connsiteY32" fmla="*/ 23149 h 4907665"/>
              <a:gd name="connsiteX33" fmla="*/ 2988442 w 4597323"/>
              <a:gd name="connsiteY33" fmla="*/ 11574 h 4907665"/>
              <a:gd name="connsiteX34" fmla="*/ 3081040 w 4597323"/>
              <a:gd name="connsiteY34" fmla="*/ 0 h 4907665"/>
              <a:gd name="connsiteX35" fmla="*/ 3613475 w 4597323"/>
              <a:gd name="connsiteY35" fmla="*/ 11574 h 4907665"/>
              <a:gd name="connsiteX36" fmla="*/ 4007014 w 4597323"/>
              <a:gd name="connsiteY36" fmla="*/ 150470 h 4907665"/>
              <a:gd name="connsiteX37" fmla="*/ 4203784 w 4597323"/>
              <a:gd name="connsiteY37" fmla="*/ 231493 h 4907665"/>
              <a:gd name="connsiteX38" fmla="*/ 4261657 w 4597323"/>
              <a:gd name="connsiteY38" fmla="*/ 254643 h 4907665"/>
              <a:gd name="connsiteX39" fmla="*/ 4296382 w 4597323"/>
              <a:gd name="connsiteY39" fmla="*/ 266217 h 4907665"/>
              <a:gd name="connsiteX40" fmla="*/ 4307956 w 4597323"/>
              <a:gd name="connsiteY40" fmla="*/ 312516 h 4907665"/>
              <a:gd name="connsiteX41" fmla="*/ 4377404 w 4597323"/>
              <a:gd name="connsiteY41" fmla="*/ 694481 h 4907665"/>
              <a:gd name="connsiteX42" fmla="*/ 4493151 w 4597323"/>
              <a:gd name="connsiteY42" fmla="*/ 1307939 h 4907665"/>
              <a:gd name="connsiteX43" fmla="*/ 4562599 w 4597323"/>
              <a:gd name="connsiteY43" fmla="*/ 1817225 h 4907665"/>
              <a:gd name="connsiteX44" fmla="*/ 4597323 w 4597323"/>
              <a:gd name="connsiteY44" fmla="*/ 2071868 h 4907665"/>
              <a:gd name="connsiteX45" fmla="*/ 4562599 w 4597323"/>
              <a:gd name="connsiteY45" fmla="*/ 2858946 h 4907665"/>
              <a:gd name="connsiteX46" fmla="*/ 4388979 w 4597323"/>
              <a:gd name="connsiteY46" fmla="*/ 3565002 h 4907665"/>
              <a:gd name="connsiteX47" fmla="*/ 4307956 w 4597323"/>
              <a:gd name="connsiteY47" fmla="*/ 3796496 h 4907665"/>
              <a:gd name="connsiteX48" fmla="*/ 4273232 w 4597323"/>
              <a:gd name="connsiteY48" fmla="*/ 3981691 h 4907665"/>
              <a:gd name="connsiteX49" fmla="*/ 4250083 w 4597323"/>
              <a:gd name="connsiteY49" fmla="*/ 4039564 h 4907665"/>
              <a:gd name="connsiteX50" fmla="*/ 4238508 w 4597323"/>
              <a:gd name="connsiteY50" fmla="*/ 4085863 h 4907665"/>
              <a:gd name="connsiteX51" fmla="*/ 4099612 w 4597323"/>
              <a:gd name="connsiteY51" fmla="*/ 4178460 h 4907665"/>
              <a:gd name="connsiteX52" fmla="*/ 3925992 w 4597323"/>
              <a:gd name="connsiteY52" fmla="*/ 4294207 h 4907665"/>
              <a:gd name="connsiteX53" fmla="*/ 3787095 w 4597323"/>
              <a:gd name="connsiteY53" fmla="*/ 4386805 h 4907665"/>
              <a:gd name="connsiteX54" fmla="*/ 3439855 w 4597323"/>
              <a:gd name="connsiteY54" fmla="*/ 4583574 h 4907665"/>
              <a:gd name="connsiteX55" fmla="*/ 3300959 w 4597323"/>
              <a:gd name="connsiteY55" fmla="*/ 4664597 h 4907665"/>
              <a:gd name="connsiteX56" fmla="*/ 3208361 w 4597323"/>
              <a:gd name="connsiteY56" fmla="*/ 4699321 h 4907665"/>
              <a:gd name="connsiteX57" fmla="*/ 3127338 w 4597323"/>
              <a:gd name="connsiteY57" fmla="*/ 4734045 h 4907665"/>
              <a:gd name="connsiteX58" fmla="*/ 3046316 w 4597323"/>
              <a:gd name="connsiteY58" fmla="*/ 4757195 h 4907665"/>
              <a:gd name="connsiteX59" fmla="*/ 3000017 w 4597323"/>
              <a:gd name="connsiteY59" fmla="*/ 4780344 h 4907665"/>
              <a:gd name="connsiteX60" fmla="*/ 2942144 w 4597323"/>
              <a:gd name="connsiteY60" fmla="*/ 4803493 h 4907665"/>
              <a:gd name="connsiteX61" fmla="*/ 2849546 w 4597323"/>
              <a:gd name="connsiteY61" fmla="*/ 4838217 h 4907665"/>
              <a:gd name="connsiteX62" fmla="*/ 1240665 w 4597323"/>
              <a:gd name="connsiteY62" fmla="*/ 4861367 h 4907665"/>
              <a:gd name="connsiteX63" fmla="*/ 974447 w 4597323"/>
              <a:gd name="connsiteY63" fmla="*/ 4884516 h 4907665"/>
              <a:gd name="connsiteX64" fmla="*/ 835551 w 4597323"/>
              <a:gd name="connsiteY64" fmla="*/ 4907665 h 4907665"/>
              <a:gd name="connsiteX65" fmla="*/ 742954 w 4597323"/>
              <a:gd name="connsiteY65" fmla="*/ 4896091 h 4907665"/>
              <a:gd name="connsiteX66" fmla="*/ 557759 w 4597323"/>
              <a:gd name="connsiteY66" fmla="*/ 4710896 h 4907665"/>
              <a:gd name="connsiteX67" fmla="*/ 418863 w 4597323"/>
              <a:gd name="connsiteY67" fmla="*/ 4606724 h 4907665"/>
              <a:gd name="connsiteX68" fmla="*/ 314690 w 4597323"/>
              <a:gd name="connsiteY68" fmla="*/ 4490977 h 4907665"/>
              <a:gd name="connsiteX69" fmla="*/ 164220 w 4597323"/>
              <a:gd name="connsiteY69" fmla="*/ 4386805 h 4907665"/>
              <a:gd name="connsiteX70" fmla="*/ 71622 w 4597323"/>
              <a:gd name="connsiteY70" fmla="*/ 4294207 h 4907665"/>
              <a:gd name="connsiteX71" fmla="*/ 36898 w 4597323"/>
              <a:gd name="connsiteY71" fmla="*/ 4259483 h 4907665"/>
              <a:gd name="connsiteX72" fmla="*/ 13749 w 4597323"/>
              <a:gd name="connsiteY72" fmla="*/ 4224759 h 4907665"/>
              <a:gd name="connsiteX73" fmla="*/ 25323 w 4597323"/>
              <a:gd name="connsiteY73" fmla="*/ 3495554 h 4907665"/>
              <a:gd name="connsiteX74" fmla="*/ 106346 w 4597323"/>
              <a:gd name="connsiteY74" fmla="*/ 3345083 h 4907665"/>
              <a:gd name="connsiteX75" fmla="*/ 129495 w 4597323"/>
              <a:gd name="connsiteY75" fmla="*/ 3298784 h 4907665"/>
              <a:gd name="connsiteX76" fmla="*/ 198944 w 4597323"/>
              <a:gd name="connsiteY76" fmla="*/ 3206187 h 4907665"/>
              <a:gd name="connsiteX77" fmla="*/ 222093 w 4597323"/>
              <a:gd name="connsiteY77" fmla="*/ 3125164 h 4907665"/>
              <a:gd name="connsiteX78" fmla="*/ 245242 w 4597323"/>
              <a:gd name="connsiteY78" fmla="*/ 2916820 h 4907665"/>
              <a:gd name="connsiteX79" fmla="*/ 268392 w 4597323"/>
              <a:gd name="connsiteY79" fmla="*/ 2858946 h 4907665"/>
              <a:gd name="connsiteX80" fmla="*/ 314690 w 4597323"/>
              <a:gd name="connsiteY80" fmla="*/ 2835797 h 4907665"/>
              <a:gd name="connsiteX81" fmla="*/ 349414 w 4597323"/>
              <a:gd name="connsiteY81" fmla="*/ 2812648 h 4907665"/>
              <a:gd name="connsiteX82" fmla="*/ 372564 w 4597323"/>
              <a:gd name="connsiteY82" fmla="*/ 2789498 h 4907665"/>
              <a:gd name="connsiteX83" fmla="*/ 511460 w 4597323"/>
              <a:gd name="connsiteY83" fmla="*/ 2708476 h 4907665"/>
              <a:gd name="connsiteX84" fmla="*/ 546184 w 4597323"/>
              <a:gd name="connsiteY84" fmla="*/ 2685326 h 4907665"/>
              <a:gd name="connsiteX85" fmla="*/ 604057 w 4597323"/>
              <a:gd name="connsiteY85" fmla="*/ 2673752 h 4907665"/>
              <a:gd name="connsiteX86" fmla="*/ 661931 w 4597323"/>
              <a:gd name="connsiteY86" fmla="*/ 2650602 h 4907665"/>
              <a:gd name="connsiteX87" fmla="*/ 731379 w 4597323"/>
              <a:gd name="connsiteY87" fmla="*/ 2627453 h 4907665"/>
              <a:gd name="connsiteX88" fmla="*/ 766103 w 4597323"/>
              <a:gd name="connsiteY88" fmla="*/ 2604303 h 4907665"/>
              <a:gd name="connsiteX89" fmla="*/ 800827 w 4597323"/>
              <a:gd name="connsiteY89" fmla="*/ 2592729 h 4907665"/>
              <a:gd name="connsiteX90" fmla="*/ 823976 w 4597323"/>
              <a:gd name="connsiteY90" fmla="*/ 2569579 h 4907665"/>
              <a:gd name="connsiteX91" fmla="*/ 916574 w 4597323"/>
              <a:gd name="connsiteY91" fmla="*/ 2500131 h 4907665"/>
              <a:gd name="connsiteX92" fmla="*/ 951298 w 4597323"/>
              <a:gd name="connsiteY92" fmla="*/ 2395959 h 4907665"/>
              <a:gd name="connsiteX93" fmla="*/ 1020746 w 4597323"/>
              <a:gd name="connsiteY93" fmla="*/ 2349660 h 4907665"/>
              <a:gd name="connsiteX94" fmla="*/ 1032321 w 4597323"/>
              <a:gd name="connsiteY94" fmla="*/ 2314936 h 4907665"/>
              <a:gd name="connsiteX95" fmla="*/ 1078620 w 4597323"/>
              <a:gd name="connsiteY95" fmla="*/ 2257063 h 4907665"/>
              <a:gd name="connsiteX96" fmla="*/ 1078620 w 4597323"/>
              <a:gd name="connsiteY96" fmla="*/ 2245488 h 490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4597323" h="4907665">
                <a:moveTo>
                  <a:pt x="1078620" y="2245488"/>
                </a:moveTo>
                <a:lnTo>
                  <a:pt x="1078620" y="2245488"/>
                </a:lnTo>
                <a:cubicBezTo>
                  <a:pt x="1090195" y="2203048"/>
                  <a:pt x="1097006" y="2159011"/>
                  <a:pt x="1113344" y="2118167"/>
                </a:cubicBezTo>
                <a:cubicBezTo>
                  <a:pt x="1120509" y="2100256"/>
                  <a:pt x="1138497" y="2088618"/>
                  <a:pt x="1148068" y="2071868"/>
                </a:cubicBezTo>
                <a:cubicBezTo>
                  <a:pt x="1154121" y="2061275"/>
                  <a:pt x="1154186" y="2048057"/>
                  <a:pt x="1159642" y="2037144"/>
                </a:cubicBezTo>
                <a:cubicBezTo>
                  <a:pt x="1165863" y="2024701"/>
                  <a:pt x="1175890" y="2014498"/>
                  <a:pt x="1182792" y="2002420"/>
                </a:cubicBezTo>
                <a:cubicBezTo>
                  <a:pt x="1191353" y="1987439"/>
                  <a:pt x="1199144" y="1971980"/>
                  <a:pt x="1205941" y="1956121"/>
                </a:cubicBezTo>
                <a:cubicBezTo>
                  <a:pt x="1210747" y="1944907"/>
                  <a:pt x="1210748" y="1931549"/>
                  <a:pt x="1217516" y="1921397"/>
                </a:cubicBezTo>
                <a:cubicBezTo>
                  <a:pt x="1235341" y="1894660"/>
                  <a:pt x="1261341" y="1880606"/>
                  <a:pt x="1286964" y="1863524"/>
                </a:cubicBezTo>
                <a:cubicBezTo>
                  <a:pt x="1290822" y="1851949"/>
                  <a:pt x="1295328" y="1840571"/>
                  <a:pt x="1298538" y="1828800"/>
                </a:cubicBezTo>
                <a:cubicBezTo>
                  <a:pt x="1306909" y="1798105"/>
                  <a:pt x="1308936" y="1765350"/>
                  <a:pt x="1321688" y="1736202"/>
                </a:cubicBezTo>
                <a:cubicBezTo>
                  <a:pt x="1336277" y="1702855"/>
                  <a:pt x="1364063" y="1676539"/>
                  <a:pt x="1379561" y="1643605"/>
                </a:cubicBezTo>
                <a:cubicBezTo>
                  <a:pt x="1395146" y="1610487"/>
                  <a:pt x="1399867" y="1573076"/>
                  <a:pt x="1414285" y="1539433"/>
                </a:cubicBezTo>
                <a:cubicBezTo>
                  <a:pt x="1423147" y="1518755"/>
                  <a:pt x="1438236" y="1501309"/>
                  <a:pt x="1449009" y="1481559"/>
                </a:cubicBezTo>
                <a:cubicBezTo>
                  <a:pt x="1506403" y="1376336"/>
                  <a:pt x="1463381" y="1449942"/>
                  <a:pt x="1506883" y="1354238"/>
                </a:cubicBezTo>
                <a:cubicBezTo>
                  <a:pt x="1517593" y="1330676"/>
                  <a:pt x="1530032" y="1307939"/>
                  <a:pt x="1541607" y="1284789"/>
                </a:cubicBezTo>
                <a:cubicBezTo>
                  <a:pt x="1545465" y="1265498"/>
                  <a:pt x="1545876" y="1245182"/>
                  <a:pt x="1553182" y="1226916"/>
                </a:cubicBezTo>
                <a:cubicBezTo>
                  <a:pt x="1614942" y="1072519"/>
                  <a:pt x="1564455" y="1262622"/>
                  <a:pt x="1611055" y="1111169"/>
                </a:cubicBezTo>
                <a:cubicBezTo>
                  <a:pt x="1636902" y="1027165"/>
                  <a:pt x="1634996" y="1012235"/>
                  <a:pt x="1645779" y="925974"/>
                </a:cubicBezTo>
                <a:cubicBezTo>
                  <a:pt x="1648045" y="882917"/>
                  <a:pt x="1650966" y="702871"/>
                  <a:pt x="1668928" y="625033"/>
                </a:cubicBezTo>
                <a:cubicBezTo>
                  <a:pt x="1674415" y="601256"/>
                  <a:pt x="1678542" y="575888"/>
                  <a:pt x="1692078" y="555584"/>
                </a:cubicBezTo>
                <a:cubicBezTo>
                  <a:pt x="1699794" y="544009"/>
                  <a:pt x="1709006" y="533302"/>
                  <a:pt x="1715227" y="520860"/>
                </a:cubicBezTo>
                <a:cubicBezTo>
                  <a:pt x="1748729" y="453857"/>
                  <a:pt x="1695702" y="517236"/>
                  <a:pt x="1761526" y="451412"/>
                </a:cubicBezTo>
                <a:cubicBezTo>
                  <a:pt x="1765384" y="439837"/>
                  <a:pt x="1767048" y="427281"/>
                  <a:pt x="1773101" y="416688"/>
                </a:cubicBezTo>
                <a:cubicBezTo>
                  <a:pt x="1804628" y="361515"/>
                  <a:pt x="1805230" y="380448"/>
                  <a:pt x="1842549" y="335665"/>
                </a:cubicBezTo>
                <a:cubicBezTo>
                  <a:pt x="1869239" y="303636"/>
                  <a:pt x="1862379" y="291579"/>
                  <a:pt x="1900422" y="266217"/>
                </a:cubicBezTo>
                <a:cubicBezTo>
                  <a:pt x="1921957" y="251860"/>
                  <a:pt x="1947149" y="243886"/>
                  <a:pt x="1969870" y="231493"/>
                </a:cubicBezTo>
                <a:cubicBezTo>
                  <a:pt x="1989620" y="220720"/>
                  <a:pt x="2006977" y="205422"/>
                  <a:pt x="2027744" y="196769"/>
                </a:cubicBezTo>
                <a:cubicBezTo>
                  <a:pt x="2053671" y="185966"/>
                  <a:pt x="2081957" y="181998"/>
                  <a:pt x="2108766" y="173620"/>
                </a:cubicBezTo>
                <a:cubicBezTo>
                  <a:pt x="2143702" y="162702"/>
                  <a:pt x="2177671" y="148692"/>
                  <a:pt x="2212938" y="138896"/>
                </a:cubicBezTo>
                <a:cubicBezTo>
                  <a:pt x="2247212" y="129375"/>
                  <a:pt x="2283365" y="126995"/>
                  <a:pt x="2317111" y="115746"/>
                </a:cubicBezTo>
                <a:cubicBezTo>
                  <a:pt x="2523193" y="47052"/>
                  <a:pt x="2315639" y="80013"/>
                  <a:pt x="2537030" y="57873"/>
                </a:cubicBezTo>
                <a:cubicBezTo>
                  <a:pt x="2746327" y="5549"/>
                  <a:pt x="2546821" y="48654"/>
                  <a:pt x="2942144" y="23149"/>
                </a:cubicBezTo>
                <a:cubicBezTo>
                  <a:pt x="2958019" y="22125"/>
                  <a:pt x="2972751" y="14189"/>
                  <a:pt x="2988442" y="11574"/>
                </a:cubicBezTo>
                <a:cubicBezTo>
                  <a:pt x="3019125" y="6460"/>
                  <a:pt x="3050174" y="3858"/>
                  <a:pt x="3081040" y="0"/>
                </a:cubicBezTo>
                <a:lnTo>
                  <a:pt x="3613475" y="11574"/>
                </a:lnTo>
                <a:cubicBezTo>
                  <a:pt x="3693545" y="19200"/>
                  <a:pt x="3938705" y="116315"/>
                  <a:pt x="4007014" y="150470"/>
                </a:cubicBezTo>
                <a:cubicBezTo>
                  <a:pt x="4163507" y="228717"/>
                  <a:pt x="4095152" y="209768"/>
                  <a:pt x="4203784" y="231493"/>
                </a:cubicBezTo>
                <a:cubicBezTo>
                  <a:pt x="4223075" y="239210"/>
                  <a:pt x="4242203" y="247348"/>
                  <a:pt x="4261657" y="254643"/>
                </a:cubicBezTo>
                <a:cubicBezTo>
                  <a:pt x="4273081" y="258927"/>
                  <a:pt x="4288760" y="256690"/>
                  <a:pt x="4296382" y="266217"/>
                </a:cubicBezTo>
                <a:cubicBezTo>
                  <a:pt x="4306320" y="278639"/>
                  <a:pt x="4304098" y="297083"/>
                  <a:pt x="4307956" y="312516"/>
                </a:cubicBezTo>
                <a:cubicBezTo>
                  <a:pt x="4330496" y="628068"/>
                  <a:pt x="4297961" y="313154"/>
                  <a:pt x="4377404" y="694481"/>
                </a:cubicBezTo>
                <a:cubicBezTo>
                  <a:pt x="4419846" y="898201"/>
                  <a:pt x="4465035" y="1101753"/>
                  <a:pt x="4493151" y="1307939"/>
                </a:cubicBezTo>
                <a:cubicBezTo>
                  <a:pt x="4516300" y="1477701"/>
                  <a:pt x="4536546" y="1647884"/>
                  <a:pt x="4562599" y="1817225"/>
                </a:cubicBezTo>
                <a:cubicBezTo>
                  <a:pt x="4591062" y="2002227"/>
                  <a:pt x="4580145" y="1917259"/>
                  <a:pt x="4597323" y="2071868"/>
                </a:cubicBezTo>
                <a:cubicBezTo>
                  <a:pt x="4585748" y="2334227"/>
                  <a:pt x="4592878" y="2598083"/>
                  <a:pt x="4562599" y="2858946"/>
                </a:cubicBezTo>
                <a:cubicBezTo>
                  <a:pt x="4549372" y="2972900"/>
                  <a:pt x="4449763" y="3382649"/>
                  <a:pt x="4388979" y="3565002"/>
                </a:cubicBezTo>
                <a:cubicBezTo>
                  <a:pt x="4235832" y="4024443"/>
                  <a:pt x="4443693" y="3344039"/>
                  <a:pt x="4307956" y="3796496"/>
                </a:cubicBezTo>
                <a:cubicBezTo>
                  <a:pt x="4297173" y="3882762"/>
                  <a:pt x="4299081" y="3897683"/>
                  <a:pt x="4273232" y="3981691"/>
                </a:cubicBezTo>
                <a:cubicBezTo>
                  <a:pt x="4267122" y="4001549"/>
                  <a:pt x="4256653" y="4019853"/>
                  <a:pt x="4250083" y="4039564"/>
                </a:cubicBezTo>
                <a:cubicBezTo>
                  <a:pt x="4245052" y="4054656"/>
                  <a:pt x="4250197" y="4075073"/>
                  <a:pt x="4238508" y="4085863"/>
                </a:cubicBezTo>
                <a:cubicBezTo>
                  <a:pt x="4197621" y="4123605"/>
                  <a:pt x="4145911" y="4147594"/>
                  <a:pt x="4099612" y="4178460"/>
                </a:cubicBezTo>
                <a:lnTo>
                  <a:pt x="3925992" y="4294207"/>
                </a:lnTo>
                <a:cubicBezTo>
                  <a:pt x="3879693" y="4325073"/>
                  <a:pt x="3835507" y="4359372"/>
                  <a:pt x="3787095" y="4386805"/>
                </a:cubicBezTo>
                <a:lnTo>
                  <a:pt x="3439855" y="4583574"/>
                </a:lnTo>
                <a:cubicBezTo>
                  <a:pt x="3393317" y="4610167"/>
                  <a:pt x="3351146" y="4645777"/>
                  <a:pt x="3300959" y="4664597"/>
                </a:cubicBezTo>
                <a:cubicBezTo>
                  <a:pt x="3270093" y="4676172"/>
                  <a:pt x="3238968" y="4687078"/>
                  <a:pt x="3208361" y="4699321"/>
                </a:cubicBezTo>
                <a:cubicBezTo>
                  <a:pt x="3181079" y="4710234"/>
                  <a:pt x="3155010" y="4724162"/>
                  <a:pt x="3127338" y="4734045"/>
                </a:cubicBezTo>
                <a:cubicBezTo>
                  <a:pt x="3100886" y="4743492"/>
                  <a:pt x="3072713" y="4747596"/>
                  <a:pt x="3046316" y="4757195"/>
                </a:cubicBezTo>
                <a:cubicBezTo>
                  <a:pt x="3030100" y="4763092"/>
                  <a:pt x="3015784" y="4773336"/>
                  <a:pt x="3000017" y="4780344"/>
                </a:cubicBezTo>
                <a:cubicBezTo>
                  <a:pt x="2981031" y="4788782"/>
                  <a:pt x="2961130" y="4795055"/>
                  <a:pt x="2942144" y="4803493"/>
                </a:cubicBezTo>
                <a:cubicBezTo>
                  <a:pt x="2910651" y="4817490"/>
                  <a:pt x="2885816" y="4837456"/>
                  <a:pt x="2849546" y="4838217"/>
                </a:cubicBezTo>
                <a:lnTo>
                  <a:pt x="1240665" y="4861367"/>
                </a:lnTo>
                <a:cubicBezTo>
                  <a:pt x="1079066" y="4871466"/>
                  <a:pt x="1094283" y="4865595"/>
                  <a:pt x="974447" y="4884516"/>
                </a:cubicBezTo>
                <a:lnTo>
                  <a:pt x="835551" y="4907665"/>
                </a:lnTo>
                <a:cubicBezTo>
                  <a:pt x="804685" y="4903807"/>
                  <a:pt x="771142" y="4909245"/>
                  <a:pt x="742954" y="4896091"/>
                </a:cubicBezTo>
                <a:cubicBezTo>
                  <a:pt x="688557" y="4870706"/>
                  <a:pt x="589362" y="4739490"/>
                  <a:pt x="557759" y="4710896"/>
                </a:cubicBezTo>
                <a:cubicBezTo>
                  <a:pt x="514844" y="4672068"/>
                  <a:pt x="461778" y="4645552"/>
                  <a:pt x="418863" y="4606724"/>
                </a:cubicBezTo>
                <a:cubicBezTo>
                  <a:pt x="380372" y="4571899"/>
                  <a:pt x="353975" y="4524905"/>
                  <a:pt x="314690" y="4490977"/>
                </a:cubicBezTo>
                <a:cubicBezTo>
                  <a:pt x="268521" y="4451104"/>
                  <a:pt x="207356" y="4429941"/>
                  <a:pt x="164220" y="4386805"/>
                </a:cubicBezTo>
                <a:lnTo>
                  <a:pt x="71622" y="4294207"/>
                </a:lnTo>
                <a:cubicBezTo>
                  <a:pt x="60047" y="4282632"/>
                  <a:pt x="45978" y="4273103"/>
                  <a:pt x="36898" y="4259483"/>
                </a:cubicBezTo>
                <a:lnTo>
                  <a:pt x="13749" y="4224759"/>
                </a:lnTo>
                <a:cubicBezTo>
                  <a:pt x="-1352" y="3922753"/>
                  <a:pt x="-11666" y="3865444"/>
                  <a:pt x="25323" y="3495554"/>
                </a:cubicBezTo>
                <a:cubicBezTo>
                  <a:pt x="30300" y="3445783"/>
                  <a:pt x="82291" y="3385174"/>
                  <a:pt x="106346" y="3345083"/>
                </a:cubicBezTo>
                <a:cubicBezTo>
                  <a:pt x="115223" y="3330287"/>
                  <a:pt x="120618" y="3313580"/>
                  <a:pt x="129495" y="3298784"/>
                </a:cubicBezTo>
                <a:cubicBezTo>
                  <a:pt x="168759" y="3233344"/>
                  <a:pt x="161254" y="3243875"/>
                  <a:pt x="198944" y="3206187"/>
                </a:cubicBezTo>
                <a:cubicBezTo>
                  <a:pt x="206973" y="3182098"/>
                  <a:pt x="218740" y="3149755"/>
                  <a:pt x="222093" y="3125164"/>
                </a:cubicBezTo>
                <a:cubicBezTo>
                  <a:pt x="231534" y="3055929"/>
                  <a:pt x="233269" y="2985662"/>
                  <a:pt x="245242" y="2916820"/>
                </a:cubicBezTo>
                <a:cubicBezTo>
                  <a:pt x="248802" y="2896350"/>
                  <a:pt x="254870" y="2874721"/>
                  <a:pt x="268392" y="2858946"/>
                </a:cubicBezTo>
                <a:cubicBezTo>
                  <a:pt x="279621" y="2845846"/>
                  <a:pt x="299709" y="2844357"/>
                  <a:pt x="314690" y="2835797"/>
                </a:cubicBezTo>
                <a:cubicBezTo>
                  <a:pt x="326768" y="2828895"/>
                  <a:pt x="338551" y="2821338"/>
                  <a:pt x="349414" y="2812648"/>
                </a:cubicBezTo>
                <a:cubicBezTo>
                  <a:pt x="357936" y="2805831"/>
                  <a:pt x="363624" y="2795756"/>
                  <a:pt x="372564" y="2789498"/>
                </a:cubicBezTo>
                <a:cubicBezTo>
                  <a:pt x="509670" y="2693524"/>
                  <a:pt x="418442" y="2761629"/>
                  <a:pt x="511460" y="2708476"/>
                </a:cubicBezTo>
                <a:cubicBezTo>
                  <a:pt x="523538" y="2701574"/>
                  <a:pt x="533159" y="2690211"/>
                  <a:pt x="546184" y="2685326"/>
                </a:cubicBezTo>
                <a:cubicBezTo>
                  <a:pt x="564604" y="2678418"/>
                  <a:pt x="584766" y="2677610"/>
                  <a:pt x="604057" y="2673752"/>
                </a:cubicBezTo>
                <a:cubicBezTo>
                  <a:pt x="623348" y="2666035"/>
                  <a:pt x="642404" y="2657703"/>
                  <a:pt x="661931" y="2650602"/>
                </a:cubicBezTo>
                <a:cubicBezTo>
                  <a:pt x="684863" y="2642263"/>
                  <a:pt x="731379" y="2627453"/>
                  <a:pt x="731379" y="2627453"/>
                </a:cubicBezTo>
                <a:cubicBezTo>
                  <a:pt x="742954" y="2619736"/>
                  <a:pt x="753660" y="2610524"/>
                  <a:pt x="766103" y="2604303"/>
                </a:cubicBezTo>
                <a:cubicBezTo>
                  <a:pt x="777016" y="2598847"/>
                  <a:pt x="790365" y="2599006"/>
                  <a:pt x="800827" y="2592729"/>
                </a:cubicBezTo>
                <a:cubicBezTo>
                  <a:pt x="810185" y="2587114"/>
                  <a:pt x="815246" y="2576127"/>
                  <a:pt x="823976" y="2569579"/>
                </a:cubicBezTo>
                <a:cubicBezTo>
                  <a:pt x="928681" y="2491051"/>
                  <a:pt x="863485" y="2553222"/>
                  <a:pt x="916574" y="2500131"/>
                </a:cubicBezTo>
                <a:cubicBezTo>
                  <a:pt x="922995" y="2461608"/>
                  <a:pt x="919542" y="2423746"/>
                  <a:pt x="951298" y="2395959"/>
                </a:cubicBezTo>
                <a:cubicBezTo>
                  <a:pt x="972236" y="2377638"/>
                  <a:pt x="1020746" y="2349660"/>
                  <a:pt x="1020746" y="2349660"/>
                </a:cubicBezTo>
                <a:cubicBezTo>
                  <a:pt x="1024604" y="2338085"/>
                  <a:pt x="1026865" y="2325849"/>
                  <a:pt x="1032321" y="2314936"/>
                </a:cubicBezTo>
                <a:cubicBezTo>
                  <a:pt x="1046923" y="2285731"/>
                  <a:pt x="1057086" y="2278596"/>
                  <a:pt x="1078620" y="2257063"/>
                </a:cubicBezTo>
                <a:cubicBezTo>
                  <a:pt x="1091919" y="2217162"/>
                  <a:pt x="1078620" y="2247417"/>
                  <a:pt x="1078620" y="2245488"/>
                </a:cubicBezTo>
                <a:close/>
              </a:path>
            </a:pathLst>
          </a:custGeom>
          <a:solidFill>
            <a:schemeClr val="bg1">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Content Placeholder 13"/>
          <p:cNvSpPr txBox="1">
            <a:spLocks/>
          </p:cNvSpPr>
          <p:nvPr/>
        </p:nvSpPr>
        <p:spPr>
          <a:xfrm rot="501009">
            <a:off x="6436286" y="4385406"/>
            <a:ext cx="1593747" cy="392900"/>
          </a:xfrm>
          <a:prstGeom prst="rect">
            <a:avLst/>
          </a:prstGeom>
          <a:solidFill>
            <a:schemeClr val="accent3"/>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solidFill>
                  <a:schemeClr val="bg1"/>
                </a:solidFill>
                <a:latin typeface="Arial" charset="0"/>
                <a:ea typeface="Arial" charset="0"/>
                <a:cs typeface="Arial" charset="0"/>
              </a:rPr>
              <a:t>TOXINS</a:t>
            </a:r>
          </a:p>
        </p:txBody>
      </p:sp>
      <p:sp>
        <p:nvSpPr>
          <p:cNvPr id="25" name="Content Placeholder 13"/>
          <p:cNvSpPr txBox="1">
            <a:spLocks/>
          </p:cNvSpPr>
          <p:nvPr/>
        </p:nvSpPr>
        <p:spPr>
          <a:xfrm rot="274223">
            <a:off x="4959871" y="4872563"/>
            <a:ext cx="1593747" cy="392900"/>
          </a:xfrm>
          <a:prstGeom prst="rect">
            <a:avLst/>
          </a:prstGeom>
          <a:solidFill>
            <a:schemeClr val="accent2"/>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solidFill>
                  <a:schemeClr val="bg1"/>
                </a:solidFill>
                <a:latin typeface="Arial" charset="0"/>
                <a:ea typeface="Arial" charset="0"/>
                <a:cs typeface="Arial" charset="0"/>
              </a:rPr>
              <a:t>WASTE</a:t>
            </a:r>
          </a:p>
        </p:txBody>
      </p:sp>
      <p:sp>
        <p:nvSpPr>
          <p:cNvPr id="26" name="Content Placeholder 13"/>
          <p:cNvSpPr txBox="1">
            <a:spLocks/>
          </p:cNvSpPr>
          <p:nvPr/>
        </p:nvSpPr>
        <p:spPr>
          <a:xfrm rot="20737466">
            <a:off x="6009530" y="5308699"/>
            <a:ext cx="2345151" cy="387161"/>
          </a:xfrm>
          <a:prstGeom prst="rect">
            <a:avLst/>
          </a:prstGeom>
          <a:solidFill>
            <a:schemeClr val="accent1"/>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solidFill>
                  <a:schemeClr val="bg1"/>
                </a:solidFill>
                <a:latin typeface="Arial" charset="0"/>
                <a:ea typeface="Arial" charset="0"/>
                <a:cs typeface="Arial" charset="0"/>
              </a:rPr>
              <a:t>EXCESS FLUID</a:t>
            </a:r>
          </a:p>
        </p:txBody>
      </p:sp>
      <p:sp>
        <p:nvSpPr>
          <p:cNvPr id="15" name="Content Placeholder 13"/>
          <p:cNvSpPr txBox="1">
            <a:spLocks/>
          </p:cNvSpPr>
          <p:nvPr/>
        </p:nvSpPr>
        <p:spPr>
          <a:xfrm rot="20459509">
            <a:off x="5755360" y="3092025"/>
            <a:ext cx="1593747" cy="392900"/>
          </a:xfrm>
          <a:prstGeom prst="rect">
            <a:avLst/>
          </a:prstGeom>
          <a:solidFill>
            <a:schemeClr val="accent3"/>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solidFill>
                  <a:schemeClr val="bg1"/>
                </a:solidFill>
                <a:latin typeface="Arial" charset="0"/>
                <a:ea typeface="Arial" charset="0"/>
                <a:cs typeface="Arial" charset="0"/>
              </a:rPr>
              <a:t>TOXINS</a:t>
            </a:r>
          </a:p>
        </p:txBody>
      </p:sp>
      <p:sp>
        <p:nvSpPr>
          <p:cNvPr id="16" name="Content Placeholder 13"/>
          <p:cNvSpPr txBox="1">
            <a:spLocks/>
          </p:cNvSpPr>
          <p:nvPr/>
        </p:nvSpPr>
        <p:spPr>
          <a:xfrm rot="262472">
            <a:off x="6314211" y="2312705"/>
            <a:ext cx="1593747" cy="392900"/>
          </a:xfrm>
          <a:prstGeom prst="rect">
            <a:avLst/>
          </a:prstGeom>
          <a:solidFill>
            <a:schemeClr val="accent2"/>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solidFill>
                  <a:schemeClr val="bg1"/>
                </a:solidFill>
                <a:latin typeface="Arial" charset="0"/>
                <a:ea typeface="Arial" charset="0"/>
                <a:cs typeface="Arial" charset="0"/>
              </a:rPr>
              <a:t>WASTE</a:t>
            </a:r>
          </a:p>
        </p:txBody>
      </p:sp>
      <p:sp>
        <p:nvSpPr>
          <p:cNvPr id="17" name="Content Placeholder 13"/>
          <p:cNvSpPr txBox="1">
            <a:spLocks/>
          </p:cNvSpPr>
          <p:nvPr/>
        </p:nvSpPr>
        <p:spPr>
          <a:xfrm rot="19607551">
            <a:off x="6685023" y="3188042"/>
            <a:ext cx="2345151" cy="387161"/>
          </a:xfrm>
          <a:prstGeom prst="rect">
            <a:avLst/>
          </a:prstGeom>
          <a:solidFill>
            <a:schemeClr val="accent1"/>
          </a:solid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b="1" dirty="0">
                <a:solidFill>
                  <a:schemeClr val="bg1"/>
                </a:solidFill>
                <a:latin typeface="Arial" charset="0"/>
                <a:ea typeface="Arial" charset="0"/>
                <a:cs typeface="Arial" charset="0"/>
              </a:rPr>
              <a:t>EXCESS FLUID</a:t>
            </a:r>
          </a:p>
        </p:txBody>
      </p:sp>
    </p:spTree>
    <p:extLst>
      <p:ext uri="{BB962C8B-B14F-4D97-AF65-F5344CB8AC3E}">
        <p14:creationId xmlns:p14="http://schemas.microsoft.com/office/powerpoint/2010/main" val="39874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1000"/>
                                        <p:tgtEl>
                                          <p:spTgt spid="10"/>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dissolve">
                                      <p:cBhvr>
                                        <p:cTn id="11" dur="500"/>
                                        <p:tgtEl>
                                          <p:spTgt spid="13"/>
                                        </p:tgtEl>
                                      </p:cBhvr>
                                    </p:animEffect>
                                  </p:childTnLst>
                                </p:cTn>
                              </p:par>
                            </p:childTnLst>
                          </p:cTn>
                        </p:par>
                        <p:par>
                          <p:cTn id="12" fill="hold">
                            <p:stCondLst>
                              <p:cond delay="1500"/>
                            </p:stCondLst>
                            <p:childTnLst>
                              <p:par>
                                <p:cTn id="13" presetID="1" presetClass="entr" presetSubtype="0" fill="hold" grpId="0" nodeType="afterEffect">
                                  <p:stCondLst>
                                    <p:cond delay="50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2000"/>
                            </p:stCondLst>
                            <p:childTnLst>
                              <p:par>
                                <p:cTn id="16" presetID="1" presetClass="entr" presetSubtype="0" fill="hold" grpId="0" nodeType="afterEffect">
                                  <p:stCondLst>
                                    <p:cond delay="500"/>
                                  </p:stCondLst>
                                  <p:childTnLst>
                                    <p:set>
                                      <p:cBhvr>
                                        <p:cTn id="17" dur="1" fill="hold">
                                          <p:stCondLst>
                                            <p:cond delay="0"/>
                                          </p:stCondLst>
                                        </p:cTn>
                                        <p:tgtEl>
                                          <p:spTgt spid="15"/>
                                        </p:tgtEl>
                                        <p:attrNameLst>
                                          <p:attrName>style.visibility</p:attrName>
                                        </p:attrNameLst>
                                      </p:cBhvr>
                                      <p:to>
                                        <p:strVal val="visible"/>
                                      </p:to>
                                    </p:set>
                                  </p:childTnLst>
                                </p:cTn>
                              </p:par>
                            </p:childTnLst>
                          </p:cTn>
                        </p:par>
                        <p:par>
                          <p:cTn id="18" fill="hold">
                            <p:stCondLst>
                              <p:cond delay="2500"/>
                            </p:stCondLst>
                            <p:childTnLst>
                              <p:par>
                                <p:cTn id="19" presetID="1" presetClass="entr" presetSubtype="0" fill="hold" grpId="0" nodeType="afterEffect">
                                  <p:stCondLst>
                                    <p:cond delay="500"/>
                                  </p:stCondLst>
                                  <p:childTnLst>
                                    <p:set>
                                      <p:cBhvr>
                                        <p:cTn id="20" dur="1" fill="hold">
                                          <p:stCondLst>
                                            <p:cond delay="0"/>
                                          </p:stCondLst>
                                        </p:cTn>
                                        <p:tgtEl>
                                          <p:spTgt spid="17"/>
                                        </p:tgtEl>
                                        <p:attrNameLst>
                                          <p:attrName>style.visibility</p:attrName>
                                        </p:attrNameLst>
                                      </p:cBhvr>
                                      <p:to>
                                        <p:strVal val="visible"/>
                                      </p:to>
                                    </p:set>
                                  </p:childTnLst>
                                </p:cTn>
                              </p:par>
                            </p:childTnLst>
                          </p:cTn>
                        </p:par>
                        <p:par>
                          <p:cTn id="21" fill="hold">
                            <p:stCondLst>
                              <p:cond delay="3000"/>
                            </p:stCondLst>
                            <p:childTnLst>
                              <p:par>
                                <p:cTn id="22" presetID="1" presetClass="entr" presetSubtype="0" fill="hold" grpId="0" nodeType="afterEffect">
                                  <p:stCondLst>
                                    <p:cond delay="500"/>
                                  </p:stCondLst>
                                  <p:childTnLst>
                                    <p:set>
                                      <p:cBhvr>
                                        <p:cTn id="23" dur="1" fill="hold">
                                          <p:stCondLst>
                                            <p:cond delay="0"/>
                                          </p:stCondLst>
                                        </p:cTn>
                                        <p:tgtEl>
                                          <p:spTgt spid="24"/>
                                        </p:tgtEl>
                                        <p:attrNameLst>
                                          <p:attrName>style.visibility</p:attrName>
                                        </p:attrNameLst>
                                      </p:cBhvr>
                                      <p:to>
                                        <p:strVal val="visible"/>
                                      </p:to>
                                    </p:set>
                                  </p:childTnLst>
                                </p:cTn>
                              </p:par>
                            </p:childTnLst>
                          </p:cTn>
                        </p:par>
                        <p:par>
                          <p:cTn id="24" fill="hold">
                            <p:stCondLst>
                              <p:cond delay="3500"/>
                            </p:stCondLst>
                            <p:childTnLst>
                              <p:par>
                                <p:cTn id="25" presetID="1" presetClass="entr" presetSubtype="0" fill="hold" grpId="0" nodeType="afterEffect">
                                  <p:stCondLst>
                                    <p:cond delay="500"/>
                                  </p:stCondLst>
                                  <p:childTnLst>
                                    <p:set>
                                      <p:cBhvr>
                                        <p:cTn id="26" dur="1" fill="hold">
                                          <p:stCondLst>
                                            <p:cond delay="0"/>
                                          </p:stCondLst>
                                        </p:cTn>
                                        <p:tgtEl>
                                          <p:spTgt spid="25"/>
                                        </p:tgtEl>
                                        <p:attrNameLst>
                                          <p:attrName>style.visibility</p:attrName>
                                        </p:attrNameLst>
                                      </p:cBhvr>
                                      <p:to>
                                        <p:strVal val="visible"/>
                                      </p:to>
                                    </p:set>
                                  </p:childTnLst>
                                </p:cTn>
                              </p:par>
                            </p:childTnLst>
                          </p:cTn>
                        </p:par>
                        <p:par>
                          <p:cTn id="27" fill="hold">
                            <p:stCondLst>
                              <p:cond delay="4000"/>
                            </p:stCondLst>
                            <p:childTnLst>
                              <p:par>
                                <p:cTn id="28" presetID="1" presetClass="entr" presetSubtype="0" fill="hold" grpId="0" nodeType="afterEffect">
                                  <p:stCondLst>
                                    <p:cond delay="50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24" grpId="0" animBg="1"/>
      <p:bldP spid="25" grpId="0" animBg="1"/>
      <p:bldP spid="26"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7882" y="337895"/>
            <a:ext cx="7889037" cy="1746400"/>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Signs or symptoms you may notice in later stages</a:t>
            </a:r>
          </a:p>
        </p:txBody>
      </p:sp>
      <p:grpSp>
        <p:nvGrpSpPr>
          <p:cNvPr id="29" name="Group 28"/>
          <p:cNvGrpSpPr/>
          <p:nvPr/>
        </p:nvGrpSpPr>
        <p:grpSpPr>
          <a:xfrm>
            <a:off x="658907" y="2165945"/>
            <a:ext cx="2487706" cy="1651630"/>
            <a:chOff x="308659" y="2245659"/>
            <a:chExt cx="2487706" cy="1651630"/>
          </a:xfrm>
        </p:grpSpPr>
        <p:sp>
          <p:nvSpPr>
            <p:cNvPr id="10" name="Content Placeholder 13"/>
            <p:cNvSpPr txBox="1">
              <a:spLocks/>
            </p:cNvSpPr>
            <p:nvPr/>
          </p:nvSpPr>
          <p:spPr>
            <a:xfrm>
              <a:off x="308659" y="3547134"/>
              <a:ext cx="2487706" cy="350155"/>
            </a:xfrm>
            <a:prstGeom prst="rect">
              <a:avLst/>
            </a:prstGeom>
            <a:no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dirty="0">
                  <a:solidFill>
                    <a:schemeClr val="accent1"/>
                  </a:solidFill>
                  <a:latin typeface="Arial" charset="0"/>
                  <a:ea typeface="Arial" charset="0"/>
                  <a:cs typeface="Arial" charset="0"/>
                </a:rPr>
                <a:t>Changes in urination</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0362" y="2245659"/>
              <a:ext cx="1352922" cy="1249692"/>
            </a:xfrm>
            <a:prstGeom prst="rect">
              <a:avLst/>
            </a:prstGeom>
          </p:spPr>
        </p:pic>
      </p:grpSp>
      <p:grpSp>
        <p:nvGrpSpPr>
          <p:cNvPr id="27" name="Group 26"/>
          <p:cNvGrpSpPr/>
          <p:nvPr/>
        </p:nvGrpSpPr>
        <p:grpSpPr>
          <a:xfrm>
            <a:off x="3461509" y="2499760"/>
            <a:ext cx="2120993" cy="1309378"/>
            <a:chOff x="3945646" y="2245659"/>
            <a:chExt cx="2120993" cy="1309378"/>
          </a:xfrm>
        </p:grpSpPr>
        <p:sp>
          <p:nvSpPr>
            <p:cNvPr id="9" name="Content Placeholder 13"/>
            <p:cNvSpPr txBox="1">
              <a:spLocks/>
            </p:cNvSpPr>
            <p:nvPr/>
          </p:nvSpPr>
          <p:spPr>
            <a:xfrm>
              <a:off x="3945646" y="3204882"/>
              <a:ext cx="2120993" cy="350155"/>
            </a:xfrm>
            <a:prstGeom prst="rect">
              <a:avLst/>
            </a:prstGeom>
            <a:no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dirty="0">
                  <a:solidFill>
                    <a:schemeClr val="accent1"/>
                  </a:solidFill>
                  <a:latin typeface="Arial" charset="0"/>
                  <a:ea typeface="Arial" charset="0"/>
                  <a:cs typeface="Arial" charset="0"/>
                </a:rPr>
                <a:t>Fatigue or nausea</a:t>
              </a: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8748" y="2245659"/>
              <a:ext cx="1454788" cy="927049"/>
            </a:xfrm>
            <a:prstGeom prst="rect">
              <a:avLst/>
            </a:prstGeom>
          </p:spPr>
        </p:pic>
      </p:grpSp>
      <p:grpSp>
        <p:nvGrpSpPr>
          <p:cNvPr id="25" name="Group 24"/>
          <p:cNvGrpSpPr/>
          <p:nvPr/>
        </p:nvGrpSpPr>
        <p:grpSpPr>
          <a:xfrm>
            <a:off x="6305927" y="2491718"/>
            <a:ext cx="2120993" cy="1319531"/>
            <a:chOff x="1649640" y="4622489"/>
            <a:chExt cx="2120993" cy="1319531"/>
          </a:xfrm>
        </p:grpSpPr>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9278" y="4622489"/>
              <a:ext cx="1575660" cy="875247"/>
            </a:xfrm>
            <a:prstGeom prst="rect">
              <a:avLst/>
            </a:prstGeom>
          </p:spPr>
        </p:pic>
        <p:sp>
          <p:nvSpPr>
            <p:cNvPr id="15" name="Content Placeholder 13"/>
            <p:cNvSpPr txBox="1">
              <a:spLocks/>
            </p:cNvSpPr>
            <p:nvPr/>
          </p:nvSpPr>
          <p:spPr>
            <a:xfrm>
              <a:off x="1649640" y="5591865"/>
              <a:ext cx="2120993" cy="350155"/>
            </a:xfrm>
            <a:prstGeom prst="rect">
              <a:avLst/>
            </a:prstGeom>
            <a:no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dirty="0">
                  <a:solidFill>
                    <a:schemeClr val="accent1"/>
                  </a:solidFill>
                  <a:latin typeface="Arial" charset="0"/>
                  <a:ea typeface="Arial" charset="0"/>
                  <a:cs typeface="Arial" charset="0"/>
                </a:rPr>
                <a:t>Itching</a:t>
              </a:r>
            </a:p>
          </p:txBody>
        </p:sp>
      </p:grpSp>
      <p:grpSp>
        <p:nvGrpSpPr>
          <p:cNvPr id="26" name="Group 25"/>
          <p:cNvGrpSpPr/>
          <p:nvPr/>
        </p:nvGrpSpPr>
        <p:grpSpPr>
          <a:xfrm>
            <a:off x="1049272" y="4048289"/>
            <a:ext cx="1636280" cy="2085798"/>
            <a:chOff x="5342628" y="908146"/>
            <a:chExt cx="1636280" cy="2085798"/>
          </a:xfrm>
        </p:grpSpPr>
        <p:sp>
          <p:nvSpPr>
            <p:cNvPr id="8" name="Content Placeholder 13"/>
            <p:cNvSpPr txBox="1">
              <a:spLocks/>
            </p:cNvSpPr>
            <p:nvPr/>
          </p:nvSpPr>
          <p:spPr>
            <a:xfrm>
              <a:off x="5342628" y="2259106"/>
              <a:ext cx="1636280" cy="734838"/>
            </a:xfrm>
            <a:prstGeom prst="rect">
              <a:avLst/>
            </a:prstGeom>
            <a:no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dirty="0">
                  <a:solidFill>
                    <a:schemeClr val="accent1"/>
                  </a:solidFill>
                  <a:latin typeface="Arial" charset="0"/>
                  <a:ea typeface="Arial" charset="0"/>
                  <a:cs typeface="Arial" charset="0"/>
                </a:rPr>
                <a:t>Swelling in hands and feet</a:t>
              </a:r>
            </a:p>
          </p:txBody>
        </p:sp>
        <p:pic>
          <p:nvPicPr>
            <p:cNvPr id="18" name="Picture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826837" y="908146"/>
              <a:ext cx="815586" cy="1289115"/>
            </a:xfrm>
            <a:prstGeom prst="rect">
              <a:avLst/>
            </a:prstGeom>
          </p:spPr>
        </p:pic>
      </p:grpSp>
      <p:grpSp>
        <p:nvGrpSpPr>
          <p:cNvPr id="23" name="Group 22"/>
          <p:cNvGrpSpPr/>
          <p:nvPr/>
        </p:nvGrpSpPr>
        <p:grpSpPr>
          <a:xfrm>
            <a:off x="3500286" y="4177803"/>
            <a:ext cx="2120993" cy="2098275"/>
            <a:chOff x="2711750" y="3988836"/>
            <a:chExt cx="2120993" cy="2098275"/>
          </a:xfrm>
        </p:grpSpPr>
        <p:sp>
          <p:nvSpPr>
            <p:cNvPr id="12" name="Content Placeholder 13"/>
            <p:cNvSpPr txBox="1">
              <a:spLocks/>
            </p:cNvSpPr>
            <p:nvPr/>
          </p:nvSpPr>
          <p:spPr>
            <a:xfrm>
              <a:off x="2711750" y="5218065"/>
              <a:ext cx="2120993" cy="869046"/>
            </a:xfrm>
            <a:prstGeom prst="rect">
              <a:avLst/>
            </a:prstGeom>
            <a:noFill/>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dirty="0">
                  <a:solidFill>
                    <a:schemeClr val="accent1"/>
                  </a:solidFill>
                  <a:latin typeface="Arial" charset="0"/>
                  <a:ea typeface="Arial" charset="0"/>
                  <a:cs typeface="Arial" charset="0"/>
                </a:rPr>
                <a:t>Shortness of breath</a:t>
              </a:r>
            </a:p>
          </p:txBody>
        </p:sp>
        <p:pic>
          <p:nvPicPr>
            <p:cNvPr id="19" name="Picture 1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931428" y="3988836"/>
              <a:ext cx="1642251" cy="1172428"/>
            </a:xfrm>
            <a:prstGeom prst="rect">
              <a:avLst/>
            </a:prstGeom>
          </p:spPr>
        </p:pic>
      </p:grpSp>
      <p:grpSp>
        <p:nvGrpSpPr>
          <p:cNvPr id="22" name="Group 21"/>
          <p:cNvGrpSpPr/>
          <p:nvPr/>
        </p:nvGrpSpPr>
        <p:grpSpPr>
          <a:xfrm>
            <a:off x="6436014" y="3986995"/>
            <a:ext cx="1856435" cy="2198459"/>
            <a:chOff x="6436014" y="3555037"/>
            <a:chExt cx="1856435" cy="2198459"/>
          </a:xfrm>
        </p:grpSpPr>
        <p:sp>
          <p:nvSpPr>
            <p:cNvPr id="13" name="Content Placeholder 13"/>
            <p:cNvSpPr txBox="1">
              <a:spLocks/>
            </p:cNvSpPr>
            <p:nvPr/>
          </p:nvSpPr>
          <p:spPr>
            <a:xfrm>
              <a:off x="6436014" y="4973830"/>
              <a:ext cx="1856435" cy="779666"/>
            </a:xfrm>
            <a:prstGeom prst="rect">
              <a:avLst/>
            </a:prstGeom>
            <a:noFill/>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600" b="1" dirty="0">
                  <a:solidFill>
                    <a:schemeClr val="accent1"/>
                  </a:solidFill>
                  <a:latin typeface="Arial" charset="0"/>
                  <a:ea typeface="Arial" charset="0"/>
                  <a:cs typeface="Arial" charset="0"/>
                </a:rPr>
                <a:t>Pain in your lower back</a:t>
              </a:r>
            </a:p>
          </p:txBody>
        </p:sp>
        <p:pic>
          <p:nvPicPr>
            <p:cNvPr id="20" name="Picture 1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83666" y="3555037"/>
              <a:ext cx="1149987" cy="1432240"/>
            </a:xfrm>
            <a:prstGeom prst="rect">
              <a:avLst/>
            </a:prstGeom>
          </p:spPr>
        </p:pic>
      </p:grpSp>
    </p:spTree>
    <p:extLst>
      <p:ext uri="{BB962C8B-B14F-4D97-AF65-F5344CB8AC3E}">
        <p14:creationId xmlns:p14="http://schemas.microsoft.com/office/powerpoint/2010/main" val="1696878420"/>
      </p:ext>
    </p:extLst>
  </p:cSld>
  <p:clrMapOvr>
    <a:masterClrMapping/>
  </p:clrMapOvr>
  <mc:AlternateContent xmlns:mc="http://schemas.openxmlformats.org/markup-compatibility/2006" xmlns:p14="http://schemas.microsoft.com/office/powerpoint/2010/main">
    <mc:Choice Requires="p14">
      <p:transition spd="slow">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nodeType="afterEffect">
                                  <p:stCondLst>
                                    <p:cond delay="750"/>
                                  </p:stCondLst>
                                  <p:childTnLst>
                                    <p:set>
                                      <p:cBhvr>
                                        <p:cTn id="12" dur="1" fill="hold">
                                          <p:stCondLst>
                                            <p:cond delay="499"/>
                                          </p:stCondLst>
                                        </p:cTn>
                                        <p:tgtEl>
                                          <p:spTgt spid="29"/>
                                        </p:tgtEl>
                                        <p:attrNameLst>
                                          <p:attrName>style.visibility</p:attrName>
                                        </p:attrNameLst>
                                      </p:cBhvr>
                                      <p:to>
                                        <p:strVal val="visible"/>
                                      </p:to>
                                    </p:set>
                                  </p:childTnLst>
                                </p:cTn>
                              </p:par>
                            </p:childTnLst>
                          </p:cTn>
                        </p:par>
                        <p:par>
                          <p:cTn id="13" fill="hold">
                            <p:stCondLst>
                              <p:cond delay="2250"/>
                            </p:stCondLst>
                            <p:childTnLst>
                              <p:par>
                                <p:cTn id="14" presetID="1" presetClass="entr" presetSubtype="0" fill="hold" nodeType="afterEffect">
                                  <p:stCondLst>
                                    <p:cond delay="750"/>
                                  </p:stCondLst>
                                  <p:childTnLst>
                                    <p:set>
                                      <p:cBhvr>
                                        <p:cTn id="15" dur="1" fill="hold">
                                          <p:stCondLst>
                                            <p:cond delay="499"/>
                                          </p:stCondLst>
                                        </p:cTn>
                                        <p:tgtEl>
                                          <p:spTgt spid="27"/>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750"/>
                                  </p:stCondLst>
                                  <p:childTnLst>
                                    <p:set>
                                      <p:cBhvr>
                                        <p:cTn id="18" dur="1" fill="hold">
                                          <p:stCondLst>
                                            <p:cond delay="499"/>
                                          </p:stCondLst>
                                        </p:cTn>
                                        <p:tgtEl>
                                          <p:spTgt spid="25"/>
                                        </p:tgtEl>
                                        <p:attrNameLst>
                                          <p:attrName>style.visibility</p:attrName>
                                        </p:attrNameLst>
                                      </p:cBhvr>
                                      <p:to>
                                        <p:strVal val="visible"/>
                                      </p:to>
                                    </p:set>
                                  </p:childTnLst>
                                </p:cTn>
                              </p:par>
                            </p:childTnLst>
                          </p:cTn>
                        </p:par>
                        <p:par>
                          <p:cTn id="19" fill="hold">
                            <p:stCondLst>
                              <p:cond delay="4750"/>
                            </p:stCondLst>
                            <p:childTnLst>
                              <p:par>
                                <p:cTn id="20" presetID="1" presetClass="entr" presetSubtype="0" fill="hold" nodeType="afterEffect">
                                  <p:stCondLst>
                                    <p:cond delay="750"/>
                                  </p:stCondLst>
                                  <p:childTnLst>
                                    <p:set>
                                      <p:cBhvr>
                                        <p:cTn id="21" dur="1" fill="hold">
                                          <p:stCondLst>
                                            <p:cond delay="499"/>
                                          </p:stCondLst>
                                        </p:cTn>
                                        <p:tgtEl>
                                          <p:spTgt spid="26"/>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750"/>
                                  </p:stCondLst>
                                  <p:childTnLst>
                                    <p:set>
                                      <p:cBhvr>
                                        <p:cTn id="24" dur="1" fill="hold">
                                          <p:stCondLst>
                                            <p:cond delay="499"/>
                                          </p:stCondLst>
                                        </p:cTn>
                                        <p:tgtEl>
                                          <p:spTgt spid="23"/>
                                        </p:tgtEl>
                                        <p:attrNameLst>
                                          <p:attrName>style.visibility</p:attrName>
                                        </p:attrNameLst>
                                      </p:cBhvr>
                                      <p:to>
                                        <p:strVal val="visible"/>
                                      </p:to>
                                    </p:set>
                                  </p:childTnLst>
                                </p:cTn>
                              </p:par>
                            </p:childTnLst>
                          </p:cTn>
                        </p:par>
                        <p:par>
                          <p:cTn id="25" fill="hold">
                            <p:stCondLst>
                              <p:cond delay="7250"/>
                            </p:stCondLst>
                            <p:childTnLst>
                              <p:par>
                                <p:cTn id="26" presetID="1" presetClass="entr" presetSubtype="0" fill="hold" nodeType="afterEffect">
                                  <p:stCondLst>
                                    <p:cond delay="750"/>
                                  </p:stCondLst>
                                  <p:childTnLst>
                                    <p:set>
                                      <p:cBhvr>
                                        <p:cTn id="27"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 y="1"/>
            <a:ext cx="9144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txBox="1">
            <a:spLocks/>
          </p:cNvSpPr>
          <p:nvPr/>
        </p:nvSpPr>
        <p:spPr>
          <a:xfrm>
            <a:off x="2000657" y="1483454"/>
            <a:ext cx="7804485" cy="2349406"/>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6000" dirty="0">
                <a:solidFill>
                  <a:schemeClr val="bg1"/>
                </a:solidFill>
              </a:rPr>
              <a:t>Good news</a:t>
            </a:r>
            <a:endParaRPr lang="en-US" sz="6000" dirty="0"/>
          </a:p>
        </p:txBody>
      </p:sp>
      <p:sp>
        <p:nvSpPr>
          <p:cNvPr id="14" name="Content Placeholder 13"/>
          <p:cNvSpPr>
            <a:spLocks noGrp="1"/>
          </p:cNvSpPr>
          <p:nvPr>
            <p:ph sz="half" idx="2"/>
          </p:nvPr>
        </p:nvSpPr>
        <p:spPr>
          <a:xfrm>
            <a:off x="2048783" y="3429001"/>
            <a:ext cx="5314543" cy="2650957"/>
          </a:xfrm>
        </p:spPr>
        <p:txBody>
          <a:bodyPr>
            <a:noAutofit/>
          </a:bodyPr>
          <a:lstStyle/>
          <a:p>
            <a:pPr lvl="0">
              <a:buBlip>
                <a:blip r:embed="rId3"/>
              </a:buBlip>
            </a:pPr>
            <a:r>
              <a:rPr lang="en-US" sz="2400" dirty="0">
                <a:solidFill>
                  <a:schemeClr val="bg1"/>
                </a:solidFill>
              </a:rPr>
              <a:t>There are steps you can take at every stage.</a:t>
            </a:r>
          </a:p>
          <a:p>
            <a:pPr lvl="0">
              <a:buBlip>
                <a:blip r:embed="rId3"/>
              </a:buBlip>
            </a:pPr>
            <a:r>
              <a:rPr lang="en-US" sz="2400" dirty="0">
                <a:solidFill>
                  <a:schemeClr val="bg1"/>
                </a:solidFill>
              </a:rPr>
              <a:t>Managing your health can help slow the progression of CKD.</a:t>
            </a:r>
          </a:p>
          <a:p>
            <a:pPr lvl="0">
              <a:buBlip>
                <a:blip r:embed="rId3"/>
              </a:buBlip>
            </a:pPr>
            <a:r>
              <a:rPr lang="en-US" sz="2400" dirty="0">
                <a:solidFill>
                  <a:schemeClr val="bg1"/>
                </a:solidFill>
              </a:rPr>
              <a:t>Knowledge is power.</a:t>
            </a:r>
          </a:p>
        </p:txBody>
      </p:sp>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 y="2146251"/>
            <a:ext cx="2186392" cy="927560"/>
          </a:xfrm>
          <a:prstGeom prst="rect">
            <a:avLst/>
          </a:prstGeom>
        </p:spPr>
      </p:pic>
    </p:spTree>
    <p:extLst>
      <p:ext uri="{BB962C8B-B14F-4D97-AF65-F5344CB8AC3E}">
        <p14:creationId xmlns:p14="http://schemas.microsoft.com/office/powerpoint/2010/main" val="811667117"/>
      </p:ext>
    </p:extLst>
  </p:cSld>
  <p:clrMapOvr>
    <a:masterClrMapping/>
  </p:clrMapOvr>
  <mc:AlternateContent xmlns:mc="http://schemas.openxmlformats.org/markup-compatibility/2006" xmlns:p14="http://schemas.microsoft.com/office/powerpoint/2010/main">
    <mc:Choice Requires="p14">
      <p:transition spd="slow">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999"/>
                                          </p:stCondLst>
                                        </p:cTn>
                                        <p:tgtEl>
                                          <p:spTgt spid="14">
                                            <p:txEl>
                                              <p:pRg st="0" end="0"/>
                                            </p:txEl>
                                          </p:spTgt>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1000"/>
                                  </p:stCondLst>
                                  <p:childTnLst>
                                    <p:set>
                                      <p:cBhvr>
                                        <p:cTn id="15" dur="1" fill="hold">
                                          <p:stCondLst>
                                            <p:cond delay="999"/>
                                          </p:stCondLst>
                                        </p:cTn>
                                        <p:tgtEl>
                                          <p:spTgt spid="14">
                                            <p:txEl>
                                              <p:pRg st="1" end="1"/>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999"/>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49316" y="458918"/>
            <a:ext cx="7858458" cy="150435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pPr>
              <a:spcBef>
                <a:spcPts val="0"/>
              </a:spcBef>
            </a:pPr>
            <a:r>
              <a:rPr lang="en-US" sz="3600" spc="-30" dirty="0">
                <a:solidFill>
                  <a:schemeClr val="accent1"/>
                </a:solidFill>
              </a:rPr>
              <a:t>What’s so bad about salt?</a:t>
            </a:r>
            <a:endParaRPr lang="en-US" sz="3600" spc="-30" dirty="0">
              <a:solidFill>
                <a:schemeClr val="accent1"/>
              </a:solidFill>
              <a:latin typeface="Century Gothic" charset="0"/>
              <a:ea typeface="Calibri" charset="0"/>
              <a:cs typeface="Times New Roman" charset="0"/>
            </a:endParaRPr>
          </a:p>
        </p:txBody>
      </p:sp>
      <p:sp>
        <p:nvSpPr>
          <p:cNvPr id="14" name="Content Placeholder 13"/>
          <p:cNvSpPr>
            <a:spLocks noGrp="1"/>
          </p:cNvSpPr>
          <p:nvPr>
            <p:ph sz="half" idx="2"/>
          </p:nvPr>
        </p:nvSpPr>
        <p:spPr>
          <a:xfrm>
            <a:off x="4393095" y="2003612"/>
            <a:ext cx="4253364" cy="4289612"/>
          </a:xfrm>
        </p:spPr>
        <p:txBody>
          <a:bodyPr numCol="1">
            <a:normAutofit/>
          </a:bodyPr>
          <a:lstStyle/>
          <a:p>
            <a:r>
              <a:rPr lang="en-US" sz="2000" spc="-30" dirty="0"/>
              <a:t>Sodium causes fluid retention, which can lead to:</a:t>
            </a:r>
          </a:p>
          <a:p>
            <a:pPr lvl="1"/>
            <a:r>
              <a:rPr lang="en-US" sz="1800" spc="-30" dirty="0"/>
              <a:t>Swelling </a:t>
            </a:r>
          </a:p>
          <a:p>
            <a:pPr lvl="1"/>
            <a:r>
              <a:rPr lang="en-US" sz="1800" spc="-30" dirty="0"/>
              <a:t>Shortness of breath</a:t>
            </a:r>
          </a:p>
          <a:p>
            <a:r>
              <a:rPr lang="en-US" sz="2000" spc="-30" dirty="0"/>
              <a:t>Too much fluid can cause heart failure, high blood pressure and increased risk for stroke.</a:t>
            </a:r>
          </a:p>
          <a:p>
            <a:r>
              <a:rPr lang="en-US" sz="2000" spc="-30" dirty="0"/>
              <a:t>Salt is easily hidden in processed or prepackaged foods.</a:t>
            </a: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003611"/>
            <a:ext cx="4253948" cy="3342389"/>
          </a:xfrm>
          <a:prstGeom prst="rect">
            <a:avLst/>
          </a:prstGeom>
        </p:spPr>
      </p:pic>
      <p:sp>
        <p:nvSpPr>
          <p:cNvPr id="5" name="Oval 4"/>
          <p:cNvSpPr/>
          <p:nvPr/>
        </p:nvSpPr>
        <p:spPr>
          <a:xfrm rot="21029343">
            <a:off x="787078" y="4191322"/>
            <a:ext cx="1782501" cy="578734"/>
          </a:xfrm>
          <a:prstGeom prst="ellipse">
            <a:avLst/>
          </a:prstGeom>
          <a:noFill/>
          <a:ln w="539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47580457"/>
      </p:ext>
    </p:extLst>
  </p:cSld>
  <p:clrMapOvr>
    <a:masterClrMapping/>
  </p:clrMapOvr>
  <mc:AlternateContent xmlns:mc="http://schemas.openxmlformats.org/markup-compatibility/2006" xmlns:p14="http://schemas.microsoft.com/office/powerpoint/2010/main">
    <mc:Choice Requires="p14">
      <p:transition spd="slow">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1500"/>
                            </p:stCondLst>
                            <p:childTnLst>
                              <p:par>
                                <p:cTn id="20" presetID="1" presetClass="entr" presetSubtype="0" fill="hold" grpId="0" nodeType="afterEffect">
                                  <p:stCondLst>
                                    <p:cond delay="1250"/>
                                  </p:stCondLst>
                                  <p:childTnLst>
                                    <p:set>
                                      <p:cBhvr>
                                        <p:cTn id="21" dur="1" fill="hold">
                                          <p:stCondLst>
                                            <p:cond delay="499"/>
                                          </p:stCondLst>
                                        </p:cTn>
                                        <p:tgtEl>
                                          <p:spTgt spid="14">
                                            <p:txEl>
                                              <p:pRg st="0" end="0"/>
                                            </p:txEl>
                                          </p:spTgt>
                                        </p:tgtEl>
                                        <p:attrNameLst>
                                          <p:attrName>style.visibility</p:attrName>
                                        </p:attrNameLst>
                                      </p:cBhvr>
                                      <p:to>
                                        <p:strVal val="visible"/>
                                      </p:to>
                                    </p:set>
                                  </p:childTnLst>
                                </p:cTn>
                              </p:par>
                            </p:childTnLst>
                          </p:cTn>
                        </p:par>
                        <p:par>
                          <p:cTn id="22" fill="hold">
                            <p:stCondLst>
                              <p:cond delay="3250"/>
                            </p:stCondLst>
                            <p:childTnLst>
                              <p:par>
                                <p:cTn id="23" presetID="1" presetClass="entr" presetSubtype="0" fill="hold" grpId="0" nodeType="afterEffect">
                                  <p:stCondLst>
                                    <p:cond delay="750"/>
                                  </p:stCondLst>
                                  <p:childTnLst>
                                    <p:set>
                                      <p:cBhvr>
                                        <p:cTn id="24" dur="1" fill="hold">
                                          <p:stCondLst>
                                            <p:cond delay="499"/>
                                          </p:stCondLst>
                                        </p:cTn>
                                        <p:tgtEl>
                                          <p:spTgt spid="14">
                                            <p:txEl>
                                              <p:pRg st="1" end="1"/>
                                            </p:txEl>
                                          </p:spTgt>
                                        </p:tgtEl>
                                        <p:attrNameLst>
                                          <p:attrName>style.visibility</p:attrName>
                                        </p:attrNameLst>
                                      </p:cBhvr>
                                      <p:to>
                                        <p:strVal val="visible"/>
                                      </p:to>
                                    </p:set>
                                  </p:childTnLst>
                                </p:cTn>
                              </p:par>
                            </p:childTnLst>
                          </p:cTn>
                        </p:par>
                        <p:par>
                          <p:cTn id="25" fill="hold">
                            <p:stCondLst>
                              <p:cond delay="4500"/>
                            </p:stCondLst>
                            <p:childTnLst>
                              <p:par>
                                <p:cTn id="26" presetID="1" presetClass="entr" presetSubtype="0" fill="hold" grpId="0" nodeType="afterEffect">
                                  <p:stCondLst>
                                    <p:cond delay="750"/>
                                  </p:stCondLst>
                                  <p:childTnLst>
                                    <p:set>
                                      <p:cBhvr>
                                        <p:cTn id="27" dur="1" fill="hold">
                                          <p:stCondLst>
                                            <p:cond delay="499"/>
                                          </p:stCondLst>
                                        </p:cTn>
                                        <p:tgtEl>
                                          <p:spTgt spid="14">
                                            <p:txEl>
                                              <p:pRg st="2" end="2"/>
                                            </p:txEl>
                                          </p:spTgt>
                                        </p:tgtEl>
                                        <p:attrNameLst>
                                          <p:attrName>style.visibility</p:attrName>
                                        </p:attrNameLst>
                                      </p:cBhvr>
                                      <p:to>
                                        <p:strVal val="visible"/>
                                      </p:to>
                                    </p:set>
                                  </p:childTnLst>
                                </p:cTn>
                              </p:par>
                            </p:childTnLst>
                          </p:cTn>
                        </p:par>
                        <p:par>
                          <p:cTn id="28" fill="hold">
                            <p:stCondLst>
                              <p:cond delay="5750"/>
                            </p:stCondLst>
                            <p:childTnLst>
                              <p:par>
                                <p:cTn id="29" presetID="1" presetClass="entr" presetSubtype="0" fill="hold" grpId="0" nodeType="afterEffect">
                                  <p:stCondLst>
                                    <p:cond delay="1250"/>
                                  </p:stCondLst>
                                  <p:childTnLst>
                                    <p:set>
                                      <p:cBhvr>
                                        <p:cTn id="30" dur="1" fill="hold">
                                          <p:stCondLst>
                                            <p:cond delay="499"/>
                                          </p:stCondLst>
                                        </p:cTn>
                                        <p:tgtEl>
                                          <p:spTgt spid="14">
                                            <p:txEl>
                                              <p:pRg st="3" end="3"/>
                                            </p:txEl>
                                          </p:spTgt>
                                        </p:tgtEl>
                                        <p:attrNameLst>
                                          <p:attrName>style.visibility</p:attrName>
                                        </p:attrNameLst>
                                      </p:cBhvr>
                                      <p:to>
                                        <p:strVal val="visible"/>
                                      </p:to>
                                    </p:set>
                                  </p:childTnLst>
                                </p:cTn>
                              </p:par>
                            </p:childTnLst>
                          </p:cTn>
                        </p:par>
                        <p:par>
                          <p:cTn id="31" fill="hold">
                            <p:stCondLst>
                              <p:cond delay="7500"/>
                            </p:stCondLst>
                            <p:childTnLst>
                              <p:par>
                                <p:cTn id="32" presetID="1" presetClass="entr" presetSubtype="0" fill="hold" grpId="0" nodeType="afterEffect">
                                  <p:stCondLst>
                                    <p:cond delay="1500"/>
                                  </p:stCondLst>
                                  <p:childTnLst>
                                    <p:set>
                                      <p:cBhvr>
                                        <p:cTn id="33" dur="1" fill="hold">
                                          <p:stCondLst>
                                            <p:cond delay="499"/>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uiExpand="1" bui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35868" y="512707"/>
            <a:ext cx="7478580" cy="1396776"/>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r>
              <a:rPr lang="en-US" sz="3600" dirty="0">
                <a:solidFill>
                  <a:schemeClr val="accent1"/>
                </a:solidFill>
              </a:rPr>
              <a:t>What is phosphorus exactly—and how do I avoid it?</a:t>
            </a:r>
          </a:p>
        </p:txBody>
      </p:sp>
      <p:sp>
        <p:nvSpPr>
          <p:cNvPr id="14" name="Content Placeholder 13"/>
          <p:cNvSpPr>
            <a:spLocks noGrp="1"/>
          </p:cNvSpPr>
          <p:nvPr>
            <p:ph sz="half" idx="2"/>
          </p:nvPr>
        </p:nvSpPr>
        <p:spPr>
          <a:xfrm>
            <a:off x="2941982" y="2663507"/>
            <a:ext cx="5506279" cy="3237818"/>
          </a:xfrm>
        </p:spPr>
        <p:txBody>
          <a:bodyPr numCol="1">
            <a:normAutofit/>
          </a:bodyPr>
          <a:lstStyle/>
          <a:p>
            <a:pPr lvl="0"/>
            <a:r>
              <a:rPr lang="en-US" sz="2000" dirty="0"/>
              <a:t>Phosphorus is a mineral that works with calcium in your body. </a:t>
            </a:r>
          </a:p>
          <a:p>
            <a:pPr lvl="0"/>
            <a:r>
              <a:rPr lang="en-US" sz="2000" dirty="0"/>
              <a:t>If uncontrolled, buildup can be harmful.</a:t>
            </a:r>
          </a:p>
          <a:p>
            <a:pPr lvl="0"/>
            <a:r>
              <a:rPr lang="en-US" sz="2000" dirty="0"/>
              <a:t>It’s found in dairy, chocolate and many processed foods. </a:t>
            </a:r>
          </a:p>
          <a:p>
            <a:pPr lvl="0"/>
            <a:r>
              <a:rPr lang="en-US" sz="2000" dirty="0"/>
              <a:t>Eating fresh foods can help you avoid phosphorus.</a:t>
            </a:r>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4400" y="2663507"/>
            <a:ext cx="1746188" cy="1827069"/>
          </a:xfrm>
          <a:prstGeom prst="rect">
            <a:avLst/>
          </a:prstGeom>
        </p:spPr>
      </p:pic>
    </p:spTree>
    <p:extLst>
      <p:ext uri="{BB962C8B-B14F-4D97-AF65-F5344CB8AC3E}">
        <p14:creationId xmlns:p14="http://schemas.microsoft.com/office/powerpoint/2010/main" val="397531290"/>
      </p:ext>
    </p:extLst>
  </p:cSld>
  <p:clrMapOvr>
    <a:masterClrMapping/>
  </p:clrMapOvr>
  <mc:AlternateContent xmlns:mc="http://schemas.openxmlformats.org/markup-compatibility/2006" xmlns:p14="http://schemas.microsoft.com/office/powerpoint/2010/main">
    <mc:Choice Requires="p14">
      <p:transition spd="slow">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100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2500"/>
                            </p:stCondLst>
                            <p:childTnLst>
                              <p:par>
                                <p:cTn id="15" presetID="1" presetClass="entr" presetSubtype="0" fill="hold" grpId="0" nodeType="afterEffect">
                                  <p:stCondLst>
                                    <p:cond delay="1500"/>
                                  </p:stCondLst>
                                  <p:childTnLst>
                                    <p:set>
                                      <p:cBhvr>
                                        <p:cTn id="16" dur="1" fill="hold">
                                          <p:stCondLst>
                                            <p:cond delay="999"/>
                                          </p:stCondLst>
                                        </p:cTn>
                                        <p:tgtEl>
                                          <p:spTgt spid="14">
                                            <p:txEl>
                                              <p:pRg st="0" end="0"/>
                                            </p:txEl>
                                          </p:spTgt>
                                        </p:tgtEl>
                                        <p:attrNameLst>
                                          <p:attrName>style.visibility</p:attrName>
                                        </p:attrNameLst>
                                      </p:cBhvr>
                                      <p:to>
                                        <p:strVal val="visible"/>
                                      </p:to>
                                    </p:set>
                                  </p:childTnLst>
                                </p:cTn>
                              </p:par>
                            </p:childTnLst>
                          </p:cTn>
                        </p:par>
                        <p:par>
                          <p:cTn id="17" fill="hold">
                            <p:stCondLst>
                              <p:cond delay="5000"/>
                            </p:stCondLst>
                            <p:childTnLst>
                              <p:par>
                                <p:cTn id="18" presetID="1" presetClass="entr" presetSubtype="0" fill="hold" grpId="0" nodeType="afterEffect">
                                  <p:stCondLst>
                                    <p:cond delay="1500"/>
                                  </p:stCondLst>
                                  <p:childTnLst>
                                    <p:set>
                                      <p:cBhvr>
                                        <p:cTn id="19" dur="1" fill="hold">
                                          <p:stCondLst>
                                            <p:cond delay="999"/>
                                          </p:stCondLst>
                                        </p:cTn>
                                        <p:tgtEl>
                                          <p:spTgt spid="14">
                                            <p:txEl>
                                              <p:pRg st="1" end="1"/>
                                            </p:txEl>
                                          </p:spTgt>
                                        </p:tgtEl>
                                        <p:attrNameLst>
                                          <p:attrName>style.visibility</p:attrName>
                                        </p:attrNameLst>
                                      </p:cBhvr>
                                      <p:to>
                                        <p:strVal val="visible"/>
                                      </p:to>
                                    </p:set>
                                  </p:childTnLst>
                                </p:cTn>
                              </p:par>
                            </p:childTnLst>
                          </p:cTn>
                        </p:par>
                        <p:par>
                          <p:cTn id="20" fill="hold">
                            <p:stCondLst>
                              <p:cond delay="7500"/>
                            </p:stCondLst>
                            <p:childTnLst>
                              <p:par>
                                <p:cTn id="21" presetID="1" presetClass="entr" presetSubtype="0" fill="hold" grpId="0" nodeType="afterEffect">
                                  <p:stCondLst>
                                    <p:cond delay="1500"/>
                                  </p:stCondLst>
                                  <p:childTnLst>
                                    <p:set>
                                      <p:cBhvr>
                                        <p:cTn id="22" dur="1" fill="hold">
                                          <p:stCondLst>
                                            <p:cond delay="999"/>
                                          </p:stCondLst>
                                        </p:cTn>
                                        <p:tgtEl>
                                          <p:spTgt spid="14">
                                            <p:txEl>
                                              <p:pRg st="2" end="2"/>
                                            </p:txEl>
                                          </p:spTgt>
                                        </p:tgtEl>
                                        <p:attrNameLst>
                                          <p:attrName>style.visibility</p:attrName>
                                        </p:attrNameLst>
                                      </p:cBhvr>
                                      <p:to>
                                        <p:strVal val="visible"/>
                                      </p:to>
                                    </p:set>
                                  </p:childTnLst>
                                </p:cTn>
                              </p:par>
                            </p:childTnLst>
                          </p:cTn>
                        </p:par>
                        <p:par>
                          <p:cTn id="23" fill="hold">
                            <p:stCondLst>
                              <p:cond delay="10000"/>
                            </p:stCondLst>
                            <p:childTnLst>
                              <p:par>
                                <p:cTn id="24" presetID="1" presetClass="entr" presetSubtype="0" fill="hold" grpId="0" nodeType="afterEffect">
                                  <p:stCondLst>
                                    <p:cond delay="1500"/>
                                  </p:stCondLst>
                                  <p:childTnLst>
                                    <p:set>
                                      <p:cBhvr>
                                        <p:cTn id="25" dur="1" fill="hold">
                                          <p:stCondLst>
                                            <p:cond delay="999"/>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a:off x="518219" y="445471"/>
            <a:ext cx="8204720" cy="150435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2800" kern="1200">
                <a:solidFill>
                  <a:schemeClr val="accent2"/>
                </a:solidFill>
                <a:latin typeface="+mj-lt"/>
                <a:ea typeface="+mj-ea"/>
                <a:cs typeface="+mj-cs"/>
              </a:defRPr>
            </a:lvl1pPr>
          </a:lstStyle>
          <a:p>
            <a:pPr>
              <a:spcBef>
                <a:spcPts val="0"/>
              </a:spcBef>
            </a:pPr>
            <a:r>
              <a:rPr lang="en-US" sz="3600" spc="-30" dirty="0">
                <a:solidFill>
                  <a:schemeClr val="accent1"/>
                </a:solidFill>
              </a:rPr>
              <a:t>Eating well at stage 5 while on dialysis</a:t>
            </a:r>
            <a:endParaRPr lang="en-US" sz="3600" spc="-30" dirty="0">
              <a:solidFill>
                <a:schemeClr val="accent1"/>
              </a:solidFill>
              <a:latin typeface="Century Gothic" charset="0"/>
              <a:ea typeface="Calibri" charset="0"/>
              <a:cs typeface="Times New Roman" charset="0"/>
            </a:endParaRPr>
          </a:p>
        </p:txBody>
      </p:sp>
      <p:sp>
        <p:nvSpPr>
          <p:cNvPr id="14" name="Content Placeholder 13"/>
          <p:cNvSpPr>
            <a:spLocks noGrp="1"/>
          </p:cNvSpPr>
          <p:nvPr>
            <p:ph sz="half" idx="2"/>
          </p:nvPr>
        </p:nvSpPr>
        <p:spPr>
          <a:xfrm>
            <a:off x="4759252" y="2816606"/>
            <a:ext cx="3816627" cy="3761084"/>
          </a:xfrm>
        </p:spPr>
        <p:txBody>
          <a:bodyPr numCol="1">
            <a:normAutofit/>
          </a:bodyPr>
          <a:lstStyle/>
          <a:p>
            <a:r>
              <a:rPr lang="en-US" sz="2000" dirty="0"/>
              <a:t>Increase your protein consumption.</a:t>
            </a:r>
          </a:p>
          <a:p>
            <a:r>
              <a:rPr lang="en-US" sz="2000" dirty="0"/>
              <a:t>Continue to avoid salt, sodium and phosphorus.</a:t>
            </a:r>
          </a:p>
          <a:p>
            <a:r>
              <a:rPr lang="en-US" sz="2000" dirty="0"/>
              <a:t>Limit your fluid intake.</a:t>
            </a:r>
          </a:p>
          <a:p>
            <a:r>
              <a:rPr lang="en-US" sz="2000" dirty="0"/>
              <a:t>Work closely with your </a:t>
            </a:r>
            <a:br>
              <a:rPr lang="en-US" sz="2000" dirty="0"/>
            </a:br>
            <a:r>
              <a:rPr lang="en-US" sz="2000" dirty="0"/>
              <a:t>renal dietitian.</a:t>
            </a:r>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t="-186"/>
          <a:stretch/>
        </p:blipFill>
        <p:spPr>
          <a:xfrm>
            <a:off x="-19881" y="1767336"/>
            <a:ext cx="4532884" cy="4206656"/>
          </a:xfrm>
          <a:prstGeom prst="rect">
            <a:avLst/>
          </a:prstGeom>
        </p:spPr>
      </p:pic>
      <p:sp>
        <p:nvSpPr>
          <p:cNvPr id="7" name="TextBox 6"/>
          <p:cNvSpPr txBox="1"/>
          <p:nvPr/>
        </p:nvSpPr>
        <p:spPr>
          <a:xfrm>
            <a:off x="4759252" y="2363271"/>
            <a:ext cx="5119442" cy="430887"/>
          </a:xfrm>
          <a:prstGeom prst="rect">
            <a:avLst/>
          </a:prstGeom>
          <a:noFill/>
        </p:spPr>
        <p:txBody>
          <a:bodyPr wrap="square" rtlCol="0">
            <a:spAutoFit/>
          </a:bodyPr>
          <a:lstStyle/>
          <a:p>
            <a:pPr lvl="0"/>
            <a:r>
              <a:rPr lang="en-US" sz="2200" b="1" dirty="0">
                <a:solidFill>
                  <a:schemeClr val="accent1"/>
                </a:solidFill>
              </a:rPr>
              <a:t>New guidelines to follow:</a:t>
            </a:r>
            <a:endParaRPr lang="en-US" dirty="0"/>
          </a:p>
        </p:txBody>
      </p:sp>
    </p:spTree>
    <p:extLst>
      <p:ext uri="{BB962C8B-B14F-4D97-AF65-F5344CB8AC3E}">
        <p14:creationId xmlns:p14="http://schemas.microsoft.com/office/powerpoint/2010/main" val="683201708"/>
      </p:ext>
    </p:extLst>
  </p:cSld>
  <p:clrMapOvr>
    <a:masterClrMapping/>
  </p:clrMapOvr>
  <mc:AlternateContent xmlns:mc="http://schemas.openxmlformats.org/markup-compatibility/2006" xmlns:p14="http://schemas.microsoft.com/office/powerpoint/2010/main">
    <mc:Choice Requires="p14">
      <p:transition spd="slow">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0" nodeType="afterEffect">
                                  <p:stCondLst>
                                    <p:cond delay="1500"/>
                                  </p:stCondLst>
                                  <p:childTnLst>
                                    <p:set>
                                      <p:cBhvr>
                                        <p:cTn id="12" dur="1" fill="hold">
                                          <p:stCondLst>
                                            <p:cond delay="999"/>
                                          </p:stCondLst>
                                        </p:cTn>
                                        <p:tgtEl>
                                          <p:spTgt spid="7"/>
                                        </p:tgtEl>
                                        <p:attrNameLst>
                                          <p:attrName>style.visibility</p:attrName>
                                        </p:attrNameLst>
                                      </p:cBhvr>
                                      <p:to>
                                        <p:strVal val="visible"/>
                                      </p:to>
                                    </p:set>
                                  </p:childTnLst>
                                </p:cTn>
                              </p:par>
                            </p:childTnLst>
                          </p:cTn>
                        </p:par>
                        <p:par>
                          <p:cTn id="13" fill="hold">
                            <p:stCondLst>
                              <p:cond delay="3500"/>
                            </p:stCondLst>
                            <p:childTnLst>
                              <p:par>
                                <p:cTn id="14" presetID="1" presetClass="entr" presetSubtype="0" fill="hold" grpId="0" nodeType="afterEffect">
                                  <p:stCondLst>
                                    <p:cond delay="1500"/>
                                  </p:stCondLst>
                                  <p:childTnLst>
                                    <p:set>
                                      <p:cBhvr>
                                        <p:cTn id="15" dur="1" fill="hold">
                                          <p:stCondLst>
                                            <p:cond delay="999"/>
                                          </p:stCondLst>
                                        </p:cTn>
                                        <p:tgtEl>
                                          <p:spTgt spid="14">
                                            <p:txEl>
                                              <p:pRg st="0" end="0"/>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500"/>
                                  </p:stCondLst>
                                  <p:childTnLst>
                                    <p:set>
                                      <p:cBhvr>
                                        <p:cTn id="18" dur="1" fill="hold">
                                          <p:stCondLst>
                                            <p:cond delay="999"/>
                                          </p:stCondLst>
                                        </p:cTn>
                                        <p:tgtEl>
                                          <p:spTgt spid="14">
                                            <p:txEl>
                                              <p:pRg st="1" end="1"/>
                                            </p:txEl>
                                          </p:spTgt>
                                        </p:tgtEl>
                                        <p:attrNameLst>
                                          <p:attrName>style.visibility</p:attrName>
                                        </p:attrNameLst>
                                      </p:cBhvr>
                                      <p:to>
                                        <p:strVal val="visible"/>
                                      </p:to>
                                    </p:set>
                                  </p:childTnLst>
                                </p:cTn>
                              </p:par>
                            </p:childTnLst>
                          </p:cTn>
                        </p:par>
                        <p:par>
                          <p:cTn id="19" fill="hold">
                            <p:stCondLst>
                              <p:cond delay="8500"/>
                            </p:stCondLst>
                            <p:childTnLst>
                              <p:par>
                                <p:cTn id="20" presetID="1" presetClass="entr" presetSubtype="0" fill="hold" grpId="0" nodeType="afterEffect">
                                  <p:stCondLst>
                                    <p:cond delay="1500"/>
                                  </p:stCondLst>
                                  <p:childTnLst>
                                    <p:set>
                                      <p:cBhvr>
                                        <p:cTn id="21" dur="1" fill="hold">
                                          <p:stCondLst>
                                            <p:cond delay="999"/>
                                          </p:stCondLst>
                                        </p:cTn>
                                        <p:tgtEl>
                                          <p:spTgt spid="14">
                                            <p:txEl>
                                              <p:pRg st="2" end="2"/>
                                            </p:txEl>
                                          </p:spTgt>
                                        </p:tgtEl>
                                        <p:attrNameLst>
                                          <p:attrName>style.visibility</p:attrName>
                                        </p:attrNameLst>
                                      </p:cBhvr>
                                      <p:to>
                                        <p:strVal val="visible"/>
                                      </p:to>
                                    </p:set>
                                  </p:childTnLst>
                                </p:cTn>
                              </p:par>
                            </p:childTnLst>
                          </p:cTn>
                        </p:par>
                        <p:par>
                          <p:cTn id="22" fill="hold">
                            <p:stCondLst>
                              <p:cond delay="11000"/>
                            </p:stCondLst>
                            <p:childTnLst>
                              <p:par>
                                <p:cTn id="23" presetID="1" presetClass="entr" presetSubtype="0" fill="hold" grpId="0" nodeType="afterEffect">
                                  <p:stCondLst>
                                    <p:cond delay="1500"/>
                                  </p:stCondLst>
                                  <p:childTnLst>
                                    <p:set>
                                      <p:cBhvr>
                                        <p:cTn id="24" dur="1" fill="hold">
                                          <p:stCondLst>
                                            <p:cond delay="999"/>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uiExpand="1" build="p"/>
      <p:bldP spid="7" grpId="0"/>
    </p:bldLst>
  </p:timing>
</p:sld>
</file>

<file path=ppt/theme/theme1.xml><?xml version="1.0" encoding="utf-8"?>
<a:theme xmlns:a="http://schemas.openxmlformats.org/drawingml/2006/main" name="Office Theme">
  <a:themeElements>
    <a:clrScheme name="Custom 1">
      <a:dk1>
        <a:srgbClr val="000000"/>
      </a:dk1>
      <a:lt1>
        <a:srgbClr val="FFFFFF"/>
      </a:lt1>
      <a:dk2>
        <a:srgbClr val="323232"/>
      </a:dk2>
      <a:lt2>
        <a:srgbClr val="A8BDCD"/>
      </a:lt2>
      <a:accent1>
        <a:srgbClr val="005595"/>
      </a:accent1>
      <a:accent2>
        <a:srgbClr val="002D62"/>
      </a:accent2>
      <a:accent3>
        <a:srgbClr val="089E9A"/>
      </a:accent3>
      <a:accent4>
        <a:srgbClr val="8BC53F"/>
      </a:accent4>
      <a:accent5>
        <a:srgbClr val="26BEC9"/>
      </a:accent5>
      <a:accent6>
        <a:srgbClr val="A8BDCD"/>
      </a:accent6>
      <a:hlink>
        <a:srgbClr val="9F2936"/>
      </a:hlink>
      <a:folHlink>
        <a:srgbClr val="F07F0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Team Fresenius Colors">
      <a:dk1>
        <a:sysClr val="windowText" lastClr="000000"/>
      </a:dk1>
      <a:lt1>
        <a:sysClr val="window" lastClr="FFFFFF"/>
      </a:lt1>
      <a:dk2>
        <a:srgbClr val="323232"/>
      </a:dk2>
      <a:lt2>
        <a:srgbClr val="A8BDCD"/>
      </a:lt2>
      <a:accent1>
        <a:srgbClr val="005595"/>
      </a:accent1>
      <a:accent2>
        <a:srgbClr val="002D62"/>
      </a:accent2>
      <a:accent3>
        <a:srgbClr val="089E9A"/>
      </a:accent3>
      <a:accent4>
        <a:srgbClr val="8BC53F"/>
      </a:accent4>
      <a:accent5>
        <a:srgbClr val="26BEC9"/>
      </a:accent5>
      <a:accent6>
        <a:srgbClr val="A8BDCD"/>
      </a:accent6>
      <a:hlink>
        <a:srgbClr val="9F2936"/>
      </a:hlink>
      <a:folHlink>
        <a:srgbClr val="F07F0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B183DB5D49166489FF80E34E5861337" ma:contentTypeVersion="15" ma:contentTypeDescription="Create a new document." ma:contentTypeScope="" ma:versionID="0fc62961212e6e72a31f7afc9e1fbf0d">
  <xsd:schema xmlns:xsd="http://www.w3.org/2001/XMLSchema" xmlns:xs="http://www.w3.org/2001/XMLSchema" xmlns:p="http://schemas.microsoft.com/office/2006/metadata/properties" xmlns:ns3="1b5836ca-af4a-4bfa-8de3-0eb7d566eb6f" xmlns:ns4="0e074932-2670-4c89-a402-bb5104d61580" targetNamespace="http://schemas.microsoft.com/office/2006/metadata/properties" ma:root="true" ma:fieldsID="36898661267e5b50006e5eb5c6f0bf2a" ns3:_="" ns4:_="">
    <xsd:import namespace="1b5836ca-af4a-4bfa-8de3-0eb7d566eb6f"/>
    <xsd:import namespace="0e074932-2670-4c89-a402-bb5104d61580"/>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LengthInSeconds" minOccurs="0"/>
                <xsd:element ref="ns4:MediaServiceAutoTags" minOccurs="0"/>
                <xsd:element ref="ns4:MediaServiceGenerationTime" minOccurs="0"/>
                <xsd:element ref="ns4:MediaServiceEventHashCode" minOccurs="0"/>
                <xsd:element ref="ns4:MediaServiceOCR"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b5836ca-af4a-4bfa-8de3-0eb7d566eb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e074932-2670-4c89-a402-bb5104d61580"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_activity" ma:index="19" nillable="true" ma:displayName="_activity" ma:hidden="true" ma:internalName="_activity">
      <xsd:simpleType>
        <xsd:restriction base="dms:Not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SystemTags" ma:index="22"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0e074932-2670-4c89-a402-bb5104d6158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46FF0B-F549-40A3-BDEE-BCD9499E9C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b5836ca-af4a-4bfa-8de3-0eb7d566eb6f"/>
    <ds:schemaRef ds:uri="0e074932-2670-4c89-a402-bb5104d615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D4A54D-30A5-4CF1-BE05-CCC3DFD05BE7}">
  <ds:schemaRefs>
    <ds:schemaRef ds:uri="http://www.w3.org/XML/1998/namespace"/>
    <ds:schemaRef ds:uri="http://schemas.microsoft.com/office/2006/metadata/properties"/>
    <ds:schemaRef ds:uri="http://schemas.openxmlformats.org/package/2006/metadata/core-properties"/>
    <ds:schemaRef ds:uri="0e074932-2670-4c89-a402-bb5104d61580"/>
    <ds:schemaRef ds:uri="http://purl.org/dc/terms/"/>
    <ds:schemaRef ds:uri="http://purl.org/dc/dcmitype/"/>
    <ds:schemaRef ds:uri="http://schemas.microsoft.com/office/2006/documentManagement/types"/>
    <ds:schemaRef ds:uri="http://purl.org/dc/elements/1.1/"/>
    <ds:schemaRef ds:uri="http://schemas.microsoft.com/office/infopath/2007/PartnerControls"/>
    <ds:schemaRef ds:uri="1b5836ca-af4a-4bfa-8de3-0eb7d566eb6f"/>
  </ds:schemaRefs>
</ds:datastoreItem>
</file>

<file path=customXml/itemProps3.xml><?xml version="1.0" encoding="utf-8"?>
<ds:datastoreItem xmlns:ds="http://schemas.openxmlformats.org/officeDocument/2006/customXml" ds:itemID="{1376BF6B-538D-44C5-B920-EBC270FB61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13054</TotalTime>
  <Words>3960</Words>
  <Application>Microsoft Office PowerPoint</Application>
  <PresentationFormat>On-screen Show (4:3)</PresentationFormat>
  <Paragraphs>365</Paragraphs>
  <Slides>27</Slides>
  <Notes>24</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27</vt:i4>
      </vt:variant>
    </vt:vector>
  </HeadingPairs>
  <TitlesOfParts>
    <vt:vector size="34" baseType="lpstr">
      <vt:lpstr>Arial</vt:lpstr>
      <vt:lpstr>Arial MT Std</vt:lpstr>
      <vt:lpstr>Arial Regular</vt:lpstr>
      <vt:lpstr>Calibri</vt:lpstr>
      <vt:lpstr>Century Gothic</vt:lpstr>
      <vt:lpstr>Office Theme</vt:lpstr>
      <vt:lpstr>1_Office Theme</vt:lpstr>
      <vt:lpstr>KidneyCare:365  An Introduction to Kidney Disease</vt:lpstr>
      <vt:lpstr>The 5 stages of kidney disease</vt:lpstr>
      <vt:lpstr>Healthy kidneys filter waste, toxins and excess fluid from your blood</vt:lpstr>
      <vt:lpstr>With kidney disease, lack of filtration causes  a buildup of waste, toxins and fluid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Understanding benefits of home dialysis </vt:lpstr>
      <vt:lpstr>PowerPoint Presentation</vt:lpstr>
      <vt:lpstr>PowerPoint Presentation</vt:lpstr>
      <vt:lpstr>PowerPoint Presentation</vt:lpstr>
      <vt:lpstr>PD Process</vt:lpstr>
      <vt:lpstr>PowerPoint Presentation</vt:lpstr>
      <vt:lpstr>Flexibility and Freedom on the Open Road with Peritoneal Dialysis: Glenda and Sherman's Story  </vt:lpstr>
      <vt:lpstr>PowerPoint Presentation</vt:lpstr>
      <vt:lpstr>NxStage System</vt:lpstr>
      <vt:lpstr>Gaining Independence Through Home Hemodialysis: Kenneth’s Story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Chaz King</dc:creator>
  <cp:lastModifiedBy>Kelley M Kinney</cp:lastModifiedBy>
  <cp:revision>1014</cp:revision>
  <cp:lastPrinted>2018-05-31T20:33:59Z</cp:lastPrinted>
  <dcterms:created xsi:type="dcterms:W3CDTF">2016-03-02T16:40:04Z</dcterms:created>
  <dcterms:modified xsi:type="dcterms:W3CDTF">2026-04-02T15:50:10Z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0x0101000B183DB5D49166489FF80E34E5861337</vt:lpwstr>
  </property>
</Properties>
</file>